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7" r:id="rId2"/>
    <p:sldId id="298" r:id="rId3"/>
    <p:sldId id="318" r:id="rId4"/>
    <p:sldId id="300" r:id="rId5"/>
    <p:sldId id="301" r:id="rId6"/>
    <p:sldId id="302" r:id="rId7"/>
    <p:sldId id="316" r:id="rId8"/>
    <p:sldId id="312" r:id="rId9"/>
    <p:sldId id="310" r:id="rId10"/>
    <p:sldId id="313" r:id="rId11"/>
    <p:sldId id="303" r:id="rId12"/>
    <p:sldId id="304" r:id="rId13"/>
    <p:sldId id="305" r:id="rId14"/>
    <p:sldId id="306" r:id="rId15"/>
    <p:sldId id="314" r:id="rId16"/>
    <p:sldId id="307" r:id="rId17"/>
    <p:sldId id="308" r:id="rId18"/>
    <p:sldId id="317" r:id="rId19"/>
    <p:sldId id="309" r:id="rId20"/>
    <p:sldId id="296" r:id="rId21"/>
    <p:sldId id="299" r:id="rId22"/>
    <p:sldId id="259" r:id="rId2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FB292"/>
    <a:srgbClr val="FF7C0D"/>
    <a:srgbClr val="000000"/>
    <a:srgbClr val="99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91"/>
    <p:restoredTop sz="94541"/>
  </p:normalViewPr>
  <p:slideViewPr>
    <p:cSldViewPr snapToGrid="0">
      <p:cViewPr varScale="1">
        <p:scale>
          <a:sx n="121" d="100"/>
          <a:sy n="121" d="100"/>
        </p:scale>
        <p:origin x="200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39EF80-68B3-8B40-A679-667B627AC26E}" type="datetimeFigureOut">
              <a:t>22.11.24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99FB33-BF46-8E48-98B0-D21F6872183C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7710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9FB33-BF46-8E48-98B0-D21F6872183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018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9FB33-BF46-8E48-98B0-D21F6872183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65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, Linie ku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4AC1E-B65D-0F57-CD3E-CF57D170ED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936" y="1590964"/>
            <a:ext cx="8945564" cy="2009483"/>
          </a:xfrm>
          <a:ln>
            <a:noFill/>
          </a:ln>
        </p:spPr>
        <p:txBody>
          <a:bodyPr anchor="b" anchorCtr="0">
            <a:noAutofit/>
          </a:bodyPr>
          <a:lstStyle>
            <a:lvl1pPr algn="l">
              <a:defRPr sz="6000" b="1" i="0" u="none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197774D-9B94-8676-1008-171B398A49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938" y="4338639"/>
            <a:ext cx="8945562" cy="1655762"/>
          </a:xfrm>
        </p:spPr>
        <p:txBody>
          <a:bodyPr/>
          <a:lstStyle>
            <a:lvl1pPr marL="0" indent="0" algn="l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0D64C62-9853-FDA5-9795-EA25A4DC80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461500" y="510650"/>
            <a:ext cx="2214563" cy="376331"/>
          </a:xfrm>
          <a:prstGeom prst="rect">
            <a:avLst/>
          </a:prstGeom>
        </p:spPr>
      </p:pic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DBF4691B-C70D-0FBE-D037-9849461816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5938" y="6114305"/>
            <a:ext cx="5580061" cy="336549"/>
          </a:xfrm>
        </p:spPr>
        <p:txBody>
          <a:bodyPr anchor="b" anchorCtr="0">
            <a:noAutofit/>
          </a:bodyPr>
          <a:lstStyle>
            <a:lvl1pPr marL="0" indent="0">
              <a:buNone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 marL="540000" indent="0">
              <a:buNone/>
              <a:defRPr sz="1100"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F41724F2-127C-3D45-5210-30B264BEF831}"/>
              </a:ext>
            </a:extLst>
          </p:cNvPr>
          <p:cNvCxnSpPr>
            <a:cxnSpLocks/>
          </p:cNvCxnSpPr>
          <p:nvPr userDrawn="1"/>
        </p:nvCxnSpPr>
        <p:spPr>
          <a:xfrm>
            <a:off x="0" y="3913569"/>
            <a:ext cx="2215771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0" descr="Logo_Klinik1_transparenter_Hintergrund">
            <a:extLst>
              <a:ext uri="{FF2B5EF4-FFF2-40B4-BE49-F238E27FC236}">
                <a16:creationId xmlns:a16="http://schemas.microsoft.com/office/drawing/2014/main" id="{B6320297-7DF8-1494-0B40-26CC7953B0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6" y="435455"/>
            <a:ext cx="3015540" cy="913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4059BBE0-04EF-1B4C-5BDC-0BAB5F8CB41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550" y="350237"/>
            <a:ext cx="306387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6954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94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zweizeil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7686F1-CC1A-3B96-526F-08D39FE53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97448"/>
            <a:ext cx="9953627" cy="642010"/>
          </a:xfrm>
        </p:spPr>
        <p:txBody>
          <a:bodyPr anchor="b"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E9C180D-7117-BC9E-DC31-4D2A04756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7" y="1773239"/>
            <a:ext cx="9936163" cy="44037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chemeClr val="accent5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chemeClr val="accent5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accent5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accent5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578CC9E-FF63-3E01-ADD5-E5840B8845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469564" y="6472800"/>
            <a:ext cx="1206499" cy="205026"/>
          </a:xfrm>
          <a:prstGeom prst="rect">
            <a:avLst/>
          </a:prstGeom>
        </p:spPr>
      </p:pic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89E7C9D-B5E8-7EEE-D2C2-00C7471321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8C6629B-5517-0A4F-8F5A-29A4F56E2B60}" type="slidenum">
              <a:rPr lang="de-DE" smtClean="0"/>
              <a:pPr/>
              <a:t>‹#›</a:t>
            </a:fld>
            <a:r>
              <a:rPr lang="de-DE"/>
              <a:t> </a:t>
            </a:r>
            <a:r>
              <a:rPr lang="de-DE">
                <a:solidFill>
                  <a:schemeClr val="accent5"/>
                </a:solidFill>
              </a:rPr>
              <a:t>|</a:t>
            </a:r>
            <a:r>
              <a:rPr lang="de-DE">
                <a:solidFill>
                  <a:srgbClr val="BE0028"/>
                </a:solidFill>
              </a:rPr>
              <a:t> </a:t>
            </a:r>
            <a:fld id="{77BCA4DE-83AF-DE41-801B-5278D531D15B}" type="datetime1">
              <a:rPr lang="de-DE" smtClean="0"/>
              <a:pPr/>
              <a:t>22.11.24</a:t>
            </a:fld>
            <a:endParaRPr lang="de-DE"/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D1790AE6-D3B9-5AE2-0C31-024CD0074FA1}"/>
              </a:ext>
            </a:extLst>
          </p:cNvPr>
          <p:cNvSpPr>
            <a:spLocks noGrp="1"/>
          </p:cNvSpPr>
          <p:nvPr>
            <p:ph type="subTitle" idx="11"/>
          </p:nvPr>
        </p:nvSpPr>
        <p:spPr>
          <a:xfrm>
            <a:off x="515935" y="691945"/>
            <a:ext cx="9953627" cy="399010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D642D4FD-D93C-94AB-DE6F-D8D4A0212ED1}"/>
              </a:ext>
            </a:extLst>
          </p:cNvPr>
          <p:cNvCxnSpPr>
            <a:cxnSpLocks/>
          </p:cNvCxnSpPr>
          <p:nvPr userDrawn="1"/>
        </p:nvCxnSpPr>
        <p:spPr>
          <a:xfrm>
            <a:off x="0" y="1270124"/>
            <a:ext cx="10452100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91142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pos="6584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inzeilig, Tex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E9C180D-7117-BC9E-DC31-4D2A04756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6" y="1773238"/>
            <a:ext cx="4824000" cy="438379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578CC9E-FF63-3E01-ADD5-E5840B8845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469564" y="6472800"/>
            <a:ext cx="1206499" cy="205026"/>
          </a:xfrm>
          <a:prstGeom prst="rect">
            <a:avLst/>
          </a:prstGeom>
        </p:spPr>
      </p:pic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6F83C9E9-9317-43F5-76A2-21B6AA2388EF}"/>
              </a:ext>
            </a:extLst>
          </p:cNvPr>
          <p:cNvCxnSpPr>
            <a:cxnSpLocks/>
          </p:cNvCxnSpPr>
          <p:nvPr userDrawn="1"/>
        </p:nvCxnSpPr>
        <p:spPr>
          <a:xfrm>
            <a:off x="0" y="1270124"/>
            <a:ext cx="10452100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4244024-80FE-ED09-254F-916F5ACC50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8C6629B-5517-0A4F-8F5A-29A4F56E2B60}" type="slidenum">
              <a:rPr lang="de-DE" smtClean="0"/>
              <a:pPr/>
              <a:t>‹#›</a:t>
            </a:fld>
            <a:r>
              <a:rPr lang="de-DE"/>
              <a:t> </a:t>
            </a:r>
            <a:r>
              <a:rPr lang="de-DE">
                <a:solidFill>
                  <a:schemeClr val="accent5"/>
                </a:solidFill>
              </a:rPr>
              <a:t>|</a:t>
            </a:r>
            <a:r>
              <a:rPr lang="de-DE">
                <a:solidFill>
                  <a:srgbClr val="BE0028"/>
                </a:solidFill>
              </a:rPr>
              <a:t> </a:t>
            </a:r>
            <a:fld id="{77BCA4DE-83AF-DE41-801B-5278D531D15B}" type="datetime1">
              <a:rPr lang="de-DE" smtClean="0"/>
              <a:pPr/>
              <a:t>22.11.24</a:t>
            </a:fld>
            <a:endParaRPr lang="de-DE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5DFB90ED-4F28-43FE-0CBB-301319FD1168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627688" y="1773238"/>
            <a:ext cx="4824000" cy="438379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E727C745-F899-0CB4-A5B7-ED68C67F6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349166"/>
            <a:ext cx="9953627" cy="762508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101680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64" userDrawn="1">
          <p15:clr>
            <a:srgbClr val="FBAE40"/>
          </p15:clr>
        </p15:guide>
        <p15:guide id="2" pos="3545" userDrawn="1">
          <p15:clr>
            <a:srgbClr val="FBAE40"/>
          </p15:clr>
        </p15:guide>
        <p15:guide id="4" pos="6584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zweizeilig, Tex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A578CC9E-FF63-3E01-ADD5-E5840B8845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469564" y="6472800"/>
            <a:ext cx="1206499" cy="205026"/>
          </a:xfrm>
          <a:prstGeom prst="rect">
            <a:avLst/>
          </a:prstGeom>
        </p:spPr>
      </p:pic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89E7C9D-B5E8-7EEE-D2C2-00C7471321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8C6629B-5517-0A4F-8F5A-29A4F56E2B60}" type="slidenum">
              <a:rPr lang="de-DE" smtClean="0"/>
              <a:pPr/>
              <a:t>‹#›</a:t>
            </a:fld>
            <a:r>
              <a:rPr lang="de-DE"/>
              <a:t> </a:t>
            </a:r>
            <a:r>
              <a:rPr lang="de-DE">
                <a:solidFill>
                  <a:schemeClr val="accent5"/>
                </a:solidFill>
              </a:rPr>
              <a:t>|</a:t>
            </a:r>
            <a:r>
              <a:rPr lang="de-DE">
                <a:solidFill>
                  <a:srgbClr val="BE0028"/>
                </a:solidFill>
              </a:rPr>
              <a:t> </a:t>
            </a:r>
            <a:fld id="{77BCA4DE-83AF-DE41-801B-5278D531D15B}" type="datetime1">
              <a:rPr lang="de-DE" smtClean="0"/>
              <a:pPr/>
              <a:t>22.11.24</a:t>
            </a:fld>
            <a:endParaRPr lang="de-DE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5231DFDB-9DEA-E5A0-4AE9-26372BC0A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97448"/>
            <a:ext cx="9953627" cy="642010"/>
          </a:xfrm>
        </p:spPr>
        <p:txBody>
          <a:bodyPr anchor="b"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0D723878-8678-327D-A318-8C3B0AF18D8D}"/>
              </a:ext>
            </a:extLst>
          </p:cNvPr>
          <p:cNvSpPr>
            <a:spLocks noGrp="1"/>
          </p:cNvSpPr>
          <p:nvPr>
            <p:ph type="subTitle" idx="11"/>
          </p:nvPr>
        </p:nvSpPr>
        <p:spPr>
          <a:xfrm>
            <a:off x="515935" y="691945"/>
            <a:ext cx="9953627" cy="399010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D27A282D-D6E5-33F4-23D0-815C3BAD9276}"/>
              </a:ext>
            </a:extLst>
          </p:cNvPr>
          <p:cNvCxnSpPr>
            <a:cxnSpLocks/>
          </p:cNvCxnSpPr>
          <p:nvPr userDrawn="1"/>
        </p:nvCxnSpPr>
        <p:spPr>
          <a:xfrm>
            <a:off x="0" y="1270124"/>
            <a:ext cx="10452100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790D50C3-EF13-3DF9-13F6-2B9E6E57C1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6" y="1773238"/>
            <a:ext cx="4824000" cy="438379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524B7A74-EA80-39D5-C88C-D5734032F578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5627688" y="1773238"/>
            <a:ext cx="4824000" cy="438379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8941365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64" userDrawn="1">
          <p15:clr>
            <a:srgbClr val="FBAE40"/>
          </p15:clr>
        </p15:guide>
        <p15:guide id="4" pos="3545" userDrawn="1">
          <p15:clr>
            <a:srgbClr val="FBAE40"/>
          </p15:clr>
        </p15:guide>
        <p15:guide id="6" pos="6584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inzeilig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E9C180D-7117-BC9E-DC31-4D2A04756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6" y="1773238"/>
            <a:ext cx="4824000" cy="438379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578CC9E-FF63-3E01-ADD5-E5840B8845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469564" y="6472800"/>
            <a:ext cx="1206499" cy="205026"/>
          </a:xfrm>
          <a:prstGeom prst="rect">
            <a:avLst/>
          </a:prstGeom>
        </p:spPr>
      </p:pic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6F83C9E9-9317-43F5-76A2-21B6AA2388EF}"/>
              </a:ext>
            </a:extLst>
          </p:cNvPr>
          <p:cNvCxnSpPr>
            <a:cxnSpLocks/>
          </p:cNvCxnSpPr>
          <p:nvPr userDrawn="1"/>
        </p:nvCxnSpPr>
        <p:spPr>
          <a:xfrm>
            <a:off x="0" y="1270124"/>
            <a:ext cx="10452100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4244024-80FE-ED09-254F-916F5ACC50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8C6629B-5517-0A4F-8F5A-29A4F56E2B60}" type="slidenum">
              <a:rPr lang="de-DE" smtClean="0"/>
              <a:pPr/>
              <a:t>‹#›</a:t>
            </a:fld>
            <a:r>
              <a:rPr lang="de-DE"/>
              <a:t> </a:t>
            </a:r>
            <a:r>
              <a:rPr lang="de-DE">
                <a:solidFill>
                  <a:schemeClr val="accent5"/>
                </a:solidFill>
              </a:rPr>
              <a:t>|</a:t>
            </a:r>
            <a:r>
              <a:rPr lang="de-DE">
                <a:solidFill>
                  <a:srgbClr val="BE0028"/>
                </a:solidFill>
              </a:rPr>
              <a:t> </a:t>
            </a:r>
            <a:fld id="{77BCA4DE-83AF-DE41-801B-5278D531D15B}" type="datetime1">
              <a:rPr lang="de-DE" smtClean="0"/>
              <a:pPr/>
              <a:t>22.11.24</a:t>
            </a:fld>
            <a:endParaRPr lang="de-DE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D466B776-E10D-14B5-BEBD-4F76EC6D006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7688" y="1773238"/>
            <a:ext cx="4824000" cy="4383087"/>
          </a:xfrm>
          <a:solidFill>
            <a:schemeClr val="tx2"/>
          </a:solidFill>
        </p:spPr>
        <p:txBody>
          <a:bodyPr anchor="ctr"/>
          <a:lstStyle>
            <a:lvl1pPr algn="ctr"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Bild durch klicken auf Symbol hinzufügen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1C380CD7-B3B4-D20A-739A-152665927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349166"/>
            <a:ext cx="9953627" cy="762508"/>
          </a:xfrm>
        </p:spPr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25398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64" userDrawn="1">
          <p15:clr>
            <a:srgbClr val="FBAE40"/>
          </p15:clr>
        </p15:guide>
        <p15:guide id="2" pos="3545" userDrawn="1">
          <p15:clr>
            <a:srgbClr val="FBAE40"/>
          </p15:clr>
        </p15:guide>
        <p15:guide id="4" pos="6584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zweizeilig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A578CC9E-FF63-3E01-ADD5-E5840B8845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469564" y="6472800"/>
            <a:ext cx="1206499" cy="205026"/>
          </a:xfrm>
          <a:prstGeom prst="rect">
            <a:avLst/>
          </a:prstGeom>
        </p:spPr>
      </p:pic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89E7C9D-B5E8-7EEE-D2C2-00C7471321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8C6629B-5517-0A4F-8F5A-29A4F56E2B60}" type="slidenum">
              <a:rPr lang="de-DE" smtClean="0"/>
              <a:pPr/>
              <a:t>‹#›</a:t>
            </a:fld>
            <a:r>
              <a:rPr lang="de-DE"/>
              <a:t> </a:t>
            </a:r>
            <a:r>
              <a:rPr lang="de-DE">
                <a:solidFill>
                  <a:schemeClr val="accent5"/>
                </a:solidFill>
              </a:rPr>
              <a:t>|</a:t>
            </a:r>
            <a:r>
              <a:rPr lang="de-DE">
                <a:solidFill>
                  <a:srgbClr val="BE0028"/>
                </a:solidFill>
              </a:rPr>
              <a:t> </a:t>
            </a:r>
            <a:fld id="{77BCA4DE-83AF-DE41-801B-5278D531D15B}" type="datetime1">
              <a:rPr lang="de-DE" smtClean="0"/>
              <a:pPr/>
              <a:t>22.11.24</a:t>
            </a:fld>
            <a:endParaRPr 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044429A2-815D-A1FA-2BFD-C7133DC7C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97448"/>
            <a:ext cx="9953627" cy="642010"/>
          </a:xfrm>
        </p:spPr>
        <p:txBody>
          <a:bodyPr anchor="b"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8F018D5D-83BE-B6CD-C206-97D18E51D464}"/>
              </a:ext>
            </a:extLst>
          </p:cNvPr>
          <p:cNvSpPr>
            <a:spLocks noGrp="1"/>
          </p:cNvSpPr>
          <p:nvPr>
            <p:ph type="subTitle" idx="11"/>
          </p:nvPr>
        </p:nvSpPr>
        <p:spPr>
          <a:xfrm>
            <a:off x="515935" y="691945"/>
            <a:ext cx="9953627" cy="399010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D9B17B96-B713-EA88-A9AE-24C5FB33F453}"/>
              </a:ext>
            </a:extLst>
          </p:cNvPr>
          <p:cNvCxnSpPr>
            <a:cxnSpLocks/>
          </p:cNvCxnSpPr>
          <p:nvPr userDrawn="1"/>
        </p:nvCxnSpPr>
        <p:spPr>
          <a:xfrm>
            <a:off x="0" y="1270124"/>
            <a:ext cx="10452100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4DBB5D54-C998-D631-5C14-69D8A93521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6" y="1773238"/>
            <a:ext cx="4824000" cy="438379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4" name="Bildplatzhalter 8">
            <a:extLst>
              <a:ext uri="{FF2B5EF4-FFF2-40B4-BE49-F238E27FC236}">
                <a16:creationId xmlns:a16="http://schemas.microsoft.com/office/drawing/2014/main" id="{9923469E-346E-D720-2549-5BCB30990AC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627688" y="1773238"/>
            <a:ext cx="4824000" cy="4383087"/>
          </a:xfrm>
          <a:solidFill>
            <a:schemeClr val="tx2"/>
          </a:solidFill>
        </p:spPr>
        <p:txBody>
          <a:bodyPr anchor="ctr"/>
          <a:lstStyle>
            <a:lvl1pPr algn="ctr"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14004710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64" userDrawn="1">
          <p15:clr>
            <a:srgbClr val="FBAE40"/>
          </p15:clr>
        </p15:guide>
        <p15:guide id="4" pos="3545" userDrawn="1">
          <p15:clr>
            <a:srgbClr val="FBAE40"/>
          </p15:clr>
        </p15:guide>
        <p15:guide id="6" pos="6584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inzeilig, Bild br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E9C180D-7117-BC9E-DC31-4D2A04756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6" y="1773238"/>
            <a:ext cx="4824000" cy="438379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578CC9E-FF63-3E01-ADD5-E5840B8845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469564" y="6472800"/>
            <a:ext cx="1206499" cy="205026"/>
          </a:xfrm>
          <a:prstGeom prst="rect">
            <a:avLst/>
          </a:prstGeom>
        </p:spPr>
      </p:pic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6F83C9E9-9317-43F5-76A2-21B6AA2388EF}"/>
              </a:ext>
            </a:extLst>
          </p:cNvPr>
          <p:cNvCxnSpPr>
            <a:cxnSpLocks/>
          </p:cNvCxnSpPr>
          <p:nvPr userDrawn="1"/>
        </p:nvCxnSpPr>
        <p:spPr>
          <a:xfrm>
            <a:off x="0" y="1270124"/>
            <a:ext cx="10452100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4244024-80FE-ED09-254F-916F5ACC50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8C6629B-5517-0A4F-8F5A-29A4F56E2B60}" type="slidenum">
              <a:rPr lang="de-DE" smtClean="0"/>
              <a:pPr/>
              <a:t>‹#›</a:t>
            </a:fld>
            <a:r>
              <a:rPr lang="de-DE"/>
              <a:t> </a:t>
            </a:r>
            <a:r>
              <a:rPr lang="de-DE">
                <a:solidFill>
                  <a:schemeClr val="accent5"/>
                </a:solidFill>
              </a:rPr>
              <a:t>|</a:t>
            </a:r>
            <a:r>
              <a:rPr lang="de-DE">
                <a:solidFill>
                  <a:srgbClr val="BE0028"/>
                </a:solidFill>
              </a:rPr>
              <a:t> </a:t>
            </a:r>
            <a:fld id="{77BCA4DE-83AF-DE41-801B-5278D531D15B}" type="datetime1">
              <a:rPr lang="de-DE" smtClean="0"/>
              <a:pPr/>
              <a:t>22.11.24</a:t>
            </a:fld>
            <a:endParaRPr lang="de-DE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D466B776-E10D-14B5-BEBD-4F76EC6D006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7688" y="1773238"/>
            <a:ext cx="6564312" cy="4383087"/>
          </a:xfrm>
          <a:solidFill>
            <a:schemeClr val="tx2"/>
          </a:solidFill>
        </p:spPr>
        <p:txBody>
          <a:bodyPr anchor="ctr"/>
          <a:lstStyle>
            <a:lvl1pPr algn="ctr"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Bild durch klicken auf Symbol hinzufügen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38EE7F16-180C-354C-28B3-DE667D00B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349166"/>
            <a:ext cx="9953627" cy="762508"/>
          </a:xfrm>
        </p:spPr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691522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64" userDrawn="1">
          <p15:clr>
            <a:srgbClr val="FBAE40"/>
          </p15:clr>
        </p15:guide>
        <p15:guide id="2" pos="3545" userDrawn="1">
          <p15:clr>
            <a:srgbClr val="FBAE40"/>
          </p15:clr>
        </p15:guide>
        <p15:guide id="4" pos="6584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zweizeilig, Bild br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A578CC9E-FF63-3E01-ADD5-E5840B8845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469564" y="6472800"/>
            <a:ext cx="1206499" cy="205026"/>
          </a:xfrm>
          <a:prstGeom prst="rect">
            <a:avLst/>
          </a:prstGeom>
        </p:spPr>
      </p:pic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89E7C9D-B5E8-7EEE-D2C2-00C7471321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8C6629B-5517-0A4F-8F5A-29A4F56E2B60}" type="slidenum">
              <a:rPr lang="de-DE" smtClean="0"/>
              <a:pPr/>
              <a:t>‹#›</a:t>
            </a:fld>
            <a:r>
              <a:rPr lang="de-DE"/>
              <a:t> </a:t>
            </a:r>
            <a:r>
              <a:rPr lang="de-DE">
                <a:solidFill>
                  <a:schemeClr val="accent5"/>
                </a:solidFill>
              </a:rPr>
              <a:t>|</a:t>
            </a:r>
            <a:r>
              <a:rPr lang="de-DE">
                <a:solidFill>
                  <a:srgbClr val="BE0028"/>
                </a:solidFill>
              </a:rPr>
              <a:t> </a:t>
            </a:r>
            <a:fld id="{77BCA4DE-83AF-DE41-801B-5278D531D15B}" type="datetime1">
              <a:rPr lang="de-DE" smtClean="0"/>
              <a:pPr/>
              <a:t>22.11.24</a:t>
            </a:fld>
            <a:endParaRPr lang="de-DE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CCD1768A-B151-02F4-D274-6E2A67DE4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97448"/>
            <a:ext cx="9953627" cy="642010"/>
          </a:xfrm>
        </p:spPr>
        <p:txBody>
          <a:bodyPr anchor="b"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E84FC463-1515-D5E2-9668-B24613A48DD1}"/>
              </a:ext>
            </a:extLst>
          </p:cNvPr>
          <p:cNvSpPr>
            <a:spLocks noGrp="1"/>
          </p:cNvSpPr>
          <p:nvPr>
            <p:ph type="subTitle" idx="11"/>
          </p:nvPr>
        </p:nvSpPr>
        <p:spPr>
          <a:xfrm>
            <a:off x="515935" y="691945"/>
            <a:ext cx="9953627" cy="399010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35DE7B40-05BA-79BE-AA3B-6BC3A89A8850}"/>
              </a:ext>
            </a:extLst>
          </p:cNvPr>
          <p:cNvCxnSpPr>
            <a:cxnSpLocks/>
          </p:cNvCxnSpPr>
          <p:nvPr userDrawn="1"/>
        </p:nvCxnSpPr>
        <p:spPr>
          <a:xfrm>
            <a:off x="0" y="1270124"/>
            <a:ext cx="10452100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126ACD52-6760-949C-7DD3-AAEDB1C68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6" y="1773238"/>
            <a:ext cx="4824000" cy="438379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3" name="Bildplatzhalter 8">
            <a:extLst>
              <a:ext uri="{FF2B5EF4-FFF2-40B4-BE49-F238E27FC236}">
                <a16:creationId xmlns:a16="http://schemas.microsoft.com/office/drawing/2014/main" id="{49ADB5E2-6663-DDCC-C6F4-B796F508624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627688" y="1773238"/>
            <a:ext cx="6564312" cy="4383087"/>
          </a:xfrm>
          <a:solidFill>
            <a:schemeClr val="tx2"/>
          </a:solidFill>
        </p:spPr>
        <p:txBody>
          <a:bodyPr anchor="ctr"/>
          <a:lstStyle>
            <a:lvl1pPr algn="ctr"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16870092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64" userDrawn="1">
          <p15:clr>
            <a:srgbClr val="FBAE40"/>
          </p15:clr>
        </p15:guide>
        <p15:guide id="4" pos="3545" userDrawn="1">
          <p15:clr>
            <a:srgbClr val="FBAE40"/>
          </p15:clr>
        </p15:guide>
        <p15:guide id="6" pos="6584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chmal, Bild br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E9C180D-7117-BC9E-DC31-4D2A04756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6" y="1773242"/>
            <a:ext cx="3600452" cy="4383786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578CC9E-FF63-3E01-ADD5-E5840B8845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469564" y="6472800"/>
            <a:ext cx="1206499" cy="205026"/>
          </a:xfrm>
          <a:prstGeom prst="rect">
            <a:avLst/>
          </a:prstGeom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4244024-80FE-ED09-254F-916F5ACC50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8C6629B-5517-0A4F-8F5A-29A4F56E2B60}" type="slidenum">
              <a:rPr lang="de-DE" smtClean="0"/>
              <a:pPr/>
              <a:t>‹#›</a:t>
            </a:fld>
            <a:r>
              <a:rPr lang="de-DE"/>
              <a:t> </a:t>
            </a:r>
            <a:r>
              <a:rPr lang="de-DE">
                <a:solidFill>
                  <a:schemeClr val="accent5"/>
                </a:solidFill>
              </a:rPr>
              <a:t>|</a:t>
            </a:r>
            <a:r>
              <a:rPr lang="de-DE">
                <a:solidFill>
                  <a:srgbClr val="BE0028"/>
                </a:solidFill>
              </a:rPr>
              <a:t> </a:t>
            </a:r>
            <a:fld id="{77BCA4DE-83AF-DE41-801B-5278D531D15B}" type="datetime1">
              <a:rPr lang="de-DE" smtClean="0"/>
              <a:pPr/>
              <a:t>22.11.24</a:t>
            </a:fld>
            <a:endParaRPr lang="de-DE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D466B776-E10D-14B5-BEBD-4F76EC6D006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403725" y="296865"/>
            <a:ext cx="7788275" cy="5859461"/>
          </a:xfrm>
          <a:solidFill>
            <a:schemeClr val="tx2"/>
          </a:solidFill>
        </p:spPr>
        <p:txBody>
          <a:bodyPr anchor="ctr"/>
          <a:lstStyle>
            <a:lvl1pPr algn="ctr"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Bild durch klicken auf Symbol hinzufügen</a:t>
            </a: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524401BB-A454-4E24-E93C-79C30F77F952}"/>
              </a:ext>
            </a:extLst>
          </p:cNvPr>
          <p:cNvCxnSpPr>
            <a:cxnSpLocks/>
          </p:cNvCxnSpPr>
          <p:nvPr userDrawn="1"/>
        </p:nvCxnSpPr>
        <p:spPr>
          <a:xfrm>
            <a:off x="0" y="1270124"/>
            <a:ext cx="4116388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el 1">
            <a:extLst>
              <a:ext uri="{FF2B5EF4-FFF2-40B4-BE49-F238E27FC236}">
                <a16:creationId xmlns:a16="http://schemas.microsoft.com/office/drawing/2014/main" id="{47AC9823-7871-B45C-6304-AEEF70518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349166"/>
            <a:ext cx="3600451" cy="762508"/>
          </a:xfrm>
        </p:spPr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845099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2593" userDrawn="1">
          <p15:clr>
            <a:srgbClr val="FBAE40"/>
          </p15:clr>
        </p15:guide>
        <p15:guide id="6" pos="2774" userDrawn="1">
          <p15:clr>
            <a:srgbClr val="FBAE40"/>
          </p15:clr>
        </p15:guide>
        <p15:guide id="7" orient="horz" pos="187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inzeilig, Zita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E9C180D-7117-BC9E-DC31-4D2A04756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5" y="1773238"/>
            <a:ext cx="6048377" cy="4383790"/>
          </a:xfrm>
        </p:spPr>
        <p:txBody>
          <a:bodyPr anchor="ctr"/>
          <a:lstStyle>
            <a:lvl1pPr>
              <a:defRPr sz="3600" b="0" i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578CC9E-FF63-3E01-ADD5-E5840B8845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469564" y="6472800"/>
            <a:ext cx="1206499" cy="205026"/>
          </a:xfrm>
          <a:prstGeom prst="rect">
            <a:avLst/>
          </a:prstGeom>
        </p:spPr>
      </p:pic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6F83C9E9-9317-43F5-76A2-21B6AA2388EF}"/>
              </a:ext>
            </a:extLst>
          </p:cNvPr>
          <p:cNvCxnSpPr>
            <a:cxnSpLocks/>
          </p:cNvCxnSpPr>
          <p:nvPr userDrawn="1"/>
        </p:nvCxnSpPr>
        <p:spPr>
          <a:xfrm>
            <a:off x="0" y="1270124"/>
            <a:ext cx="10452100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4244024-80FE-ED09-254F-916F5ACC50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8C6629B-5517-0A4F-8F5A-29A4F56E2B60}" type="slidenum">
              <a:rPr lang="de-DE" smtClean="0"/>
              <a:pPr/>
              <a:t>‹#›</a:t>
            </a:fld>
            <a:r>
              <a:rPr lang="de-DE"/>
              <a:t> </a:t>
            </a:r>
            <a:r>
              <a:rPr lang="de-DE">
                <a:solidFill>
                  <a:schemeClr val="accent5"/>
                </a:solidFill>
              </a:rPr>
              <a:t>|</a:t>
            </a:r>
            <a:r>
              <a:rPr lang="de-DE">
                <a:solidFill>
                  <a:srgbClr val="BE0028"/>
                </a:solidFill>
              </a:rPr>
              <a:t> </a:t>
            </a:r>
            <a:fld id="{77BCA4DE-83AF-DE41-801B-5278D531D15B}" type="datetime1">
              <a:rPr lang="de-DE" smtClean="0"/>
              <a:pPr/>
              <a:t>22.11.24</a:t>
            </a:fld>
            <a:endParaRPr lang="de-DE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D466B776-E10D-14B5-BEBD-4F76EC6D006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52066" y="1773238"/>
            <a:ext cx="3599622" cy="4383087"/>
          </a:xfrm>
          <a:solidFill>
            <a:schemeClr val="tx2"/>
          </a:solidFill>
        </p:spPr>
        <p:txBody>
          <a:bodyPr anchor="ctr"/>
          <a:lstStyle>
            <a:lvl1pPr algn="ctr"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Bild durch klicken auf Symbol hinzufügen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7A21A8A4-6185-1EF8-CD6C-A5DD90A3E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349166"/>
            <a:ext cx="9953627" cy="762508"/>
          </a:xfrm>
        </p:spPr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371228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6584" userDrawn="1">
          <p15:clr>
            <a:srgbClr val="FBAE40"/>
          </p15:clr>
        </p15:guide>
        <p15:guide id="5" pos="4135" userDrawn="1">
          <p15:clr>
            <a:srgbClr val="FBAE40"/>
          </p15:clr>
        </p15:guide>
        <p15:guide id="6" pos="4316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zweizeilig, Zita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A578CC9E-FF63-3E01-ADD5-E5840B8845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469564" y="6472800"/>
            <a:ext cx="1206499" cy="205026"/>
          </a:xfrm>
          <a:prstGeom prst="rect">
            <a:avLst/>
          </a:prstGeom>
        </p:spPr>
      </p:pic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89E7C9D-B5E8-7EEE-D2C2-00C7471321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8C6629B-5517-0A4F-8F5A-29A4F56E2B60}" type="slidenum">
              <a:rPr lang="de-DE" smtClean="0"/>
              <a:pPr/>
              <a:t>‹#›</a:t>
            </a:fld>
            <a:r>
              <a:rPr lang="de-DE"/>
              <a:t> </a:t>
            </a:r>
            <a:r>
              <a:rPr lang="de-DE">
                <a:solidFill>
                  <a:schemeClr val="accent5"/>
                </a:solidFill>
              </a:rPr>
              <a:t>|</a:t>
            </a:r>
            <a:r>
              <a:rPr lang="de-DE">
                <a:solidFill>
                  <a:srgbClr val="BE0028"/>
                </a:solidFill>
              </a:rPr>
              <a:t> </a:t>
            </a:r>
            <a:fld id="{77BCA4DE-83AF-DE41-801B-5278D531D15B}" type="datetime1">
              <a:rPr lang="de-DE" smtClean="0"/>
              <a:pPr/>
              <a:t>22.11.24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23FAFCE-4571-B3A4-36BD-5B06ED546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97448"/>
            <a:ext cx="9953627" cy="642010"/>
          </a:xfrm>
        </p:spPr>
        <p:txBody>
          <a:bodyPr anchor="b"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ED0D1875-459F-B12F-CBEA-C7293FEFCE35}"/>
              </a:ext>
            </a:extLst>
          </p:cNvPr>
          <p:cNvSpPr>
            <a:spLocks noGrp="1"/>
          </p:cNvSpPr>
          <p:nvPr>
            <p:ph type="subTitle" idx="11"/>
          </p:nvPr>
        </p:nvSpPr>
        <p:spPr>
          <a:xfrm>
            <a:off x="515935" y="691945"/>
            <a:ext cx="9953627" cy="399010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5D67D296-2FC6-0FC3-1976-CBF8C672E5AE}"/>
              </a:ext>
            </a:extLst>
          </p:cNvPr>
          <p:cNvCxnSpPr>
            <a:cxnSpLocks/>
          </p:cNvCxnSpPr>
          <p:nvPr userDrawn="1"/>
        </p:nvCxnSpPr>
        <p:spPr>
          <a:xfrm>
            <a:off x="0" y="1270124"/>
            <a:ext cx="10452100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265FBC33-5D6E-48A0-5891-78BEB1E018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5" y="1773238"/>
            <a:ext cx="6048377" cy="4383790"/>
          </a:xfrm>
        </p:spPr>
        <p:txBody>
          <a:bodyPr anchor="ctr"/>
          <a:lstStyle>
            <a:lvl1pPr>
              <a:defRPr sz="3600" b="0" i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Bildplatzhalter 8">
            <a:extLst>
              <a:ext uri="{FF2B5EF4-FFF2-40B4-BE49-F238E27FC236}">
                <a16:creationId xmlns:a16="http://schemas.microsoft.com/office/drawing/2014/main" id="{0085B00B-98F2-193B-A065-28A3B010D73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852066" y="1773238"/>
            <a:ext cx="3599622" cy="4383087"/>
          </a:xfrm>
          <a:solidFill>
            <a:schemeClr val="tx2"/>
          </a:solidFill>
        </p:spPr>
        <p:txBody>
          <a:bodyPr anchor="ctr"/>
          <a:lstStyle>
            <a:lvl1pPr algn="ctr"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1134215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35" userDrawn="1">
          <p15:clr>
            <a:srgbClr val="FBAE40"/>
          </p15:clr>
        </p15:guide>
        <p15:guide id="4" pos="4316" userDrawn="1">
          <p15:clr>
            <a:srgbClr val="FBAE40"/>
          </p15:clr>
        </p15:guide>
        <p15:guide id="6" pos="658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, Siegel, Linie ku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4D41D63F-A501-3C0D-1CC4-B9D0139FC4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2865" b="17047"/>
          <a:stretch/>
        </p:blipFill>
        <p:spPr>
          <a:xfrm>
            <a:off x="7096835" y="1395070"/>
            <a:ext cx="5095165" cy="546293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FF4AC1E-B65D-0F57-CD3E-CF57D170ED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936" y="1590964"/>
            <a:ext cx="8928100" cy="2009483"/>
          </a:xfrm>
          <a:ln>
            <a:noFill/>
          </a:ln>
        </p:spPr>
        <p:txBody>
          <a:bodyPr anchor="b" anchorCtr="0">
            <a:noAutofit/>
          </a:bodyPr>
          <a:lstStyle>
            <a:lvl1pPr algn="l">
              <a:defRPr sz="6000" b="1" i="0" u="none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197774D-9B94-8676-1008-171B398A49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938" y="4338639"/>
            <a:ext cx="8928100" cy="1655762"/>
          </a:xfrm>
        </p:spPr>
        <p:txBody>
          <a:bodyPr/>
          <a:lstStyle>
            <a:lvl1pPr marL="0" indent="0" algn="l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0D64C62-9853-FDA5-9795-EA25A4DC80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461500" y="510650"/>
            <a:ext cx="2214563" cy="376331"/>
          </a:xfrm>
          <a:prstGeom prst="rect">
            <a:avLst/>
          </a:prstGeom>
        </p:spPr>
      </p:pic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DBF4691B-C70D-0FBE-D037-9849461816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5938" y="6114305"/>
            <a:ext cx="5580061" cy="336549"/>
          </a:xfrm>
        </p:spPr>
        <p:txBody>
          <a:bodyPr anchor="b" anchorCtr="0">
            <a:noAutofit/>
          </a:bodyPr>
          <a:lstStyle>
            <a:lvl1pPr marL="0" indent="0">
              <a:buNone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 marL="540000" indent="0">
              <a:buNone/>
              <a:defRPr sz="1100"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F41724F2-127C-3D45-5210-30B264BEF831}"/>
              </a:ext>
            </a:extLst>
          </p:cNvPr>
          <p:cNvCxnSpPr>
            <a:cxnSpLocks/>
          </p:cNvCxnSpPr>
          <p:nvPr userDrawn="1"/>
        </p:nvCxnSpPr>
        <p:spPr>
          <a:xfrm>
            <a:off x="0" y="3913569"/>
            <a:ext cx="2215771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01546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949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E9C180D-7117-BC9E-DC31-4D2A04756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6" y="549275"/>
            <a:ext cx="5327652" cy="560775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578CC9E-FF63-3E01-ADD5-E5840B8845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469564" y="6472800"/>
            <a:ext cx="1206499" cy="205026"/>
          </a:xfrm>
          <a:prstGeom prst="rect">
            <a:avLst/>
          </a:prstGeom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4244024-80FE-ED09-254F-916F5ACC50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8C6629B-5517-0A4F-8F5A-29A4F56E2B60}" type="slidenum">
              <a:rPr lang="de-DE" smtClean="0"/>
              <a:pPr/>
              <a:t>‹#›</a:t>
            </a:fld>
            <a:r>
              <a:rPr lang="de-DE"/>
              <a:t> </a:t>
            </a:r>
            <a:r>
              <a:rPr lang="de-DE">
                <a:solidFill>
                  <a:schemeClr val="accent5"/>
                </a:solidFill>
              </a:rPr>
              <a:t>|</a:t>
            </a:r>
            <a:r>
              <a:rPr lang="de-DE">
                <a:solidFill>
                  <a:srgbClr val="BE0028"/>
                </a:solidFill>
              </a:rPr>
              <a:t> </a:t>
            </a:r>
            <a:fld id="{77BCA4DE-83AF-DE41-801B-5278D531D15B}" type="datetime1">
              <a:rPr lang="de-DE" smtClean="0"/>
              <a:pPr/>
              <a:t>22.11.24</a:t>
            </a:fld>
            <a:endParaRPr lang="de-DE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D466B776-E10D-14B5-BEBD-4F76EC6D006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48413" y="549276"/>
            <a:ext cx="5327649" cy="5607752"/>
          </a:xfrm>
          <a:solidFill>
            <a:schemeClr val="tx2"/>
          </a:solidFill>
        </p:spPr>
        <p:txBody>
          <a:bodyPr anchor="ctr"/>
          <a:lstStyle>
            <a:lvl1pPr algn="ctr"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1156167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81" userDrawn="1">
          <p15:clr>
            <a:srgbClr val="FBAE40"/>
          </p15:clr>
        </p15:guide>
        <p15:guide id="2" pos="3999" userDrawn="1">
          <p15:clr>
            <a:srgbClr val="FBAE40"/>
          </p15:clr>
        </p15:guide>
        <p15:guide id="4" pos="6584" userDrawn="1">
          <p15:clr>
            <a:srgbClr val="FBAE40"/>
          </p15:clr>
        </p15:guide>
        <p15:guide id="5" orient="horz" pos="346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, Überschrif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E9C180D-7117-BC9E-DC31-4D2A04756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6" y="1773238"/>
            <a:ext cx="5327652" cy="438379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578CC9E-FF63-3E01-ADD5-E5840B8845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469564" y="6472800"/>
            <a:ext cx="1206499" cy="205026"/>
          </a:xfrm>
          <a:prstGeom prst="rect">
            <a:avLst/>
          </a:prstGeom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4244024-80FE-ED09-254F-916F5ACC50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8C6629B-5517-0A4F-8F5A-29A4F56E2B60}" type="slidenum">
              <a:rPr lang="de-DE" smtClean="0"/>
              <a:pPr/>
              <a:t>‹#›</a:t>
            </a:fld>
            <a:r>
              <a:rPr lang="de-DE"/>
              <a:t> </a:t>
            </a:r>
            <a:r>
              <a:rPr lang="de-DE">
                <a:solidFill>
                  <a:schemeClr val="accent5"/>
                </a:solidFill>
              </a:rPr>
              <a:t>|</a:t>
            </a:r>
            <a:r>
              <a:rPr lang="de-DE">
                <a:solidFill>
                  <a:srgbClr val="BE0028"/>
                </a:solidFill>
              </a:rPr>
              <a:t> </a:t>
            </a:r>
            <a:fld id="{77BCA4DE-83AF-DE41-801B-5278D531D15B}" type="datetime1">
              <a:rPr lang="de-DE" smtClean="0"/>
              <a:pPr/>
              <a:t>22.11.24</a:t>
            </a:fld>
            <a:endParaRPr lang="de-DE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D466B776-E10D-14B5-BEBD-4F76EC6D006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48412" y="549276"/>
            <a:ext cx="5327649" cy="5607752"/>
          </a:xfrm>
          <a:solidFill>
            <a:schemeClr val="tx2"/>
          </a:solidFill>
        </p:spPr>
        <p:txBody>
          <a:bodyPr anchor="ctr"/>
          <a:lstStyle>
            <a:lvl1pPr algn="ctr"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8DA87D6-C6A0-FDCD-11A3-2A6958D35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293166"/>
            <a:ext cx="5327651" cy="793789"/>
          </a:xfrm>
        </p:spPr>
        <p:txBody>
          <a:bodyPr/>
          <a:lstStyle>
            <a:lvl1pPr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869EA771-76D7-46AE-5B8E-C33A5453EA59}"/>
              </a:ext>
            </a:extLst>
          </p:cNvPr>
          <p:cNvCxnSpPr>
            <a:cxnSpLocks/>
          </p:cNvCxnSpPr>
          <p:nvPr userDrawn="1"/>
        </p:nvCxnSpPr>
        <p:spPr>
          <a:xfrm>
            <a:off x="0" y="1270124"/>
            <a:ext cx="5843588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470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99" userDrawn="1">
          <p15:clr>
            <a:srgbClr val="FBAE40"/>
          </p15:clr>
        </p15:guide>
        <p15:guide id="2" pos="3681" userDrawn="1">
          <p15:clr>
            <a:srgbClr val="FBAE40"/>
          </p15:clr>
        </p15:guide>
        <p15:guide id="3" orient="horz" pos="1117" userDrawn="1">
          <p15:clr>
            <a:srgbClr val="FBAE40"/>
          </p15:clr>
        </p15:guide>
        <p15:guide id="4" pos="6584" userDrawn="1">
          <p15:clr>
            <a:srgbClr val="FBAE40"/>
          </p15:clr>
        </p15:guide>
        <p15:guide id="5" orient="horz" pos="346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, Linie la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4AC1E-B65D-0F57-CD3E-CF57D170ED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936" y="1590964"/>
            <a:ext cx="8928102" cy="2009483"/>
          </a:xfrm>
          <a:ln>
            <a:noFill/>
          </a:ln>
        </p:spPr>
        <p:txBody>
          <a:bodyPr anchor="b" anchorCtr="0">
            <a:noAutofit/>
          </a:bodyPr>
          <a:lstStyle>
            <a:lvl1pPr algn="l">
              <a:defRPr sz="6000" b="1" i="0" u="none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197774D-9B94-8676-1008-171B398A49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938" y="4338639"/>
            <a:ext cx="8928100" cy="1655762"/>
          </a:xfrm>
        </p:spPr>
        <p:txBody>
          <a:bodyPr/>
          <a:lstStyle>
            <a:lvl1pPr marL="0" indent="0" algn="l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0D64C62-9853-FDA5-9795-EA25A4DC80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461500" y="510650"/>
            <a:ext cx="2214563" cy="376331"/>
          </a:xfrm>
          <a:prstGeom prst="rect">
            <a:avLst/>
          </a:prstGeom>
        </p:spPr>
      </p:pic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DBF4691B-C70D-0FBE-D037-9849461816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5938" y="6114305"/>
            <a:ext cx="5580061" cy="336549"/>
          </a:xfrm>
        </p:spPr>
        <p:txBody>
          <a:bodyPr anchor="b" anchorCtr="0">
            <a:noAutofit/>
          </a:bodyPr>
          <a:lstStyle>
            <a:lvl1pPr marL="0" indent="0">
              <a:buNone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 marL="540000" indent="0">
              <a:buNone/>
              <a:defRPr sz="1100"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05884636-8064-7FB3-DBF2-7A03F9B2643E}"/>
              </a:ext>
            </a:extLst>
          </p:cNvPr>
          <p:cNvCxnSpPr>
            <a:cxnSpLocks/>
          </p:cNvCxnSpPr>
          <p:nvPr userDrawn="1"/>
        </p:nvCxnSpPr>
        <p:spPr>
          <a:xfrm>
            <a:off x="0" y="3913569"/>
            <a:ext cx="9444038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41146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94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ild, Linie ku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E68C42AC-D55F-21D2-311B-930068D6372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" y="0"/>
            <a:ext cx="12192000" cy="6858000"/>
          </a:xfrm>
          <a:solidFill>
            <a:schemeClr val="tx2"/>
          </a:solidFill>
        </p:spPr>
        <p:txBody>
          <a:bodyPr anchor="ctr" anchorCtr="0"/>
          <a:lstStyle>
            <a:lvl1pPr algn="ctr">
              <a:defRPr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FF4AC1E-B65D-0F57-CD3E-CF57D170ED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936" y="1590964"/>
            <a:ext cx="8945564" cy="1980349"/>
          </a:xfrm>
        </p:spPr>
        <p:txBody>
          <a:bodyPr anchor="b" anchorCtr="0"/>
          <a:lstStyle>
            <a:lvl1pPr algn="l">
              <a:defRPr sz="6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197774D-9B94-8676-1008-171B398A49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938" y="4338639"/>
            <a:ext cx="8945562" cy="165576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74CD5565-E2B7-F13C-D6C2-425A2323FF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61500" y="508980"/>
            <a:ext cx="2214563" cy="378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10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de-DE" dirty="0"/>
              <a:t> 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6114A87E-CF37-F2F5-8004-7C5865C586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3895569"/>
            <a:ext cx="2214000" cy="36000"/>
          </a:xfrm>
          <a:blipFill dpi="0"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10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de-DE" dirty="0"/>
              <a:t> </a:t>
            </a:r>
          </a:p>
        </p:txBody>
      </p:sp>
      <p:sp>
        <p:nvSpPr>
          <p:cNvPr id="13" name="Textplatzhalter 19">
            <a:extLst>
              <a:ext uri="{FF2B5EF4-FFF2-40B4-BE49-F238E27FC236}">
                <a16:creationId xmlns:a16="http://schemas.microsoft.com/office/drawing/2014/main" id="{F0C8F150-68B1-284F-080E-77D10602C6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5938" y="6114305"/>
            <a:ext cx="5580061" cy="336549"/>
          </a:xfrm>
        </p:spPr>
        <p:txBody>
          <a:bodyPr anchor="b" anchorCtr="0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 marL="540000" indent="0">
              <a:buNone/>
              <a:defRPr sz="1100"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172445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94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ild, Linie la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E68C42AC-D55F-21D2-311B-930068D6372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solidFill>
            <a:schemeClr val="tx2"/>
          </a:solidFill>
        </p:spPr>
        <p:txBody>
          <a:bodyPr anchor="ctr" anchorCtr="0"/>
          <a:lstStyle>
            <a:lvl1pPr algn="ctr">
              <a:defRPr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FF4AC1E-B65D-0F57-CD3E-CF57D170ED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936" y="1590964"/>
            <a:ext cx="8945564" cy="1980349"/>
          </a:xfrm>
        </p:spPr>
        <p:txBody>
          <a:bodyPr anchor="b" anchorCtr="0"/>
          <a:lstStyle>
            <a:lvl1pPr algn="l">
              <a:defRPr sz="6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197774D-9B94-8676-1008-171B398A49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938" y="4338639"/>
            <a:ext cx="8945562" cy="165576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74CD5565-E2B7-F13C-D6C2-425A2323FF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61500" y="508980"/>
            <a:ext cx="2214563" cy="378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10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de-DE" dirty="0"/>
              <a:t> 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6114A87E-CF37-F2F5-8004-7C5865C586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3895569"/>
            <a:ext cx="9446400" cy="36000"/>
          </a:xfrm>
          <a:blipFill dpi="0"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10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de-DE" dirty="0"/>
              <a:t> </a:t>
            </a:r>
          </a:p>
        </p:txBody>
      </p:sp>
      <p:sp>
        <p:nvSpPr>
          <p:cNvPr id="13" name="Textplatzhalter 19">
            <a:extLst>
              <a:ext uri="{FF2B5EF4-FFF2-40B4-BE49-F238E27FC236}">
                <a16:creationId xmlns:a16="http://schemas.microsoft.com/office/drawing/2014/main" id="{F0C8F150-68B1-284F-080E-77D10602C6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5938" y="6114305"/>
            <a:ext cx="5580061" cy="336549"/>
          </a:xfrm>
        </p:spPr>
        <p:txBody>
          <a:bodyPr anchor="b" anchorCtr="0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 marL="540000" indent="0">
              <a:buNone/>
              <a:defRPr sz="1100"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629462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949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Sieg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C956D4-0972-7813-9C67-3D0D85794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1152940"/>
            <a:ext cx="8928100" cy="566530"/>
          </a:xfrm>
        </p:spPr>
        <p:txBody>
          <a:bodyPr anchor="b"/>
          <a:lstStyle>
            <a:lvl1pPr>
              <a:defRPr sz="3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A57D17C-02CA-141B-34FB-3C50D592AE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889058"/>
            <a:ext cx="8928100" cy="365126"/>
          </a:xfrm>
        </p:spPr>
        <p:txBody>
          <a:bodyPr/>
          <a:lstStyle>
            <a:lvl1pPr marL="0" indent="0">
              <a:buNone/>
              <a:defRPr sz="24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8D2838D6-495A-1FB7-8D45-EEF168D2A4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15936" y="6356351"/>
            <a:ext cx="5580063" cy="336549"/>
          </a:xfrm>
        </p:spPr>
        <p:txBody>
          <a:bodyPr/>
          <a:lstStyle>
            <a:lvl1pPr>
              <a:defRPr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8C6629B-5517-0A4F-8F5A-29A4F56E2B60}" type="slidenum">
              <a:rPr lang="de-DE" smtClean="0"/>
              <a:pPr/>
              <a:t>‹#›</a:t>
            </a:fld>
            <a:r>
              <a:rPr lang="de-DE"/>
              <a:t> </a:t>
            </a:r>
            <a:r>
              <a:rPr lang="de-DE">
                <a:solidFill>
                  <a:schemeClr val="accent5"/>
                </a:solidFill>
              </a:rPr>
              <a:t>|</a:t>
            </a:r>
            <a:r>
              <a:rPr lang="de-DE"/>
              <a:t> </a:t>
            </a:r>
            <a:fld id="{77BCA4DE-83AF-DE41-801B-5278D531D15B}" type="datetime1">
              <a:rPr lang="de-DE" smtClean="0"/>
              <a:pPr/>
              <a:t>22.11.24</a:t>
            </a:fld>
            <a:endParaRPr lang="de-DE"/>
          </a:p>
        </p:txBody>
      </p:sp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75990ED7-AEED-CF87-CFB5-A010C65B55BC}"/>
              </a:ext>
            </a:extLst>
          </p:cNvPr>
          <p:cNvCxnSpPr>
            <a:cxnSpLocks/>
          </p:cNvCxnSpPr>
          <p:nvPr userDrawn="1"/>
        </p:nvCxnSpPr>
        <p:spPr>
          <a:xfrm>
            <a:off x="0" y="2521874"/>
            <a:ext cx="2214000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0">
            <a:extLst>
              <a:ext uri="{FF2B5EF4-FFF2-40B4-BE49-F238E27FC236}">
                <a16:creationId xmlns:a16="http://schemas.microsoft.com/office/drawing/2014/main" id="{BB46E915-22B3-2E49-AE2F-F1E204D1D9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469564" y="6472800"/>
            <a:ext cx="1206499" cy="20502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55F4251-2E3C-5E61-0E0C-D953CB3221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8190" r="22865" b="-671"/>
          <a:stretch/>
        </p:blipFill>
        <p:spPr>
          <a:xfrm>
            <a:off x="7083187" y="-1"/>
            <a:ext cx="5095165" cy="543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583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84" userDrawn="1">
          <p15:clr>
            <a:srgbClr val="FBAE40"/>
          </p15:clr>
        </p15:guide>
        <p15:guide id="2" pos="5949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C956D4-0972-7813-9C67-3D0D85794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1152940"/>
            <a:ext cx="9936162" cy="566530"/>
          </a:xfrm>
        </p:spPr>
        <p:txBody>
          <a:bodyPr anchor="b"/>
          <a:lstStyle>
            <a:lvl1pPr>
              <a:defRPr sz="3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A57D17C-02CA-141B-34FB-3C50D592AE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889058"/>
            <a:ext cx="9936162" cy="365126"/>
          </a:xfrm>
        </p:spPr>
        <p:txBody>
          <a:bodyPr/>
          <a:lstStyle>
            <a:lvl1pPr marL="0" indent="0">
              <a:buNone/>
              <a:defRPr sz="24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8D2838D6-495A-1FB7-8D45-EEF168D2A4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15936" y="6356351"/>
            <a:ext cx="5580063" cy="336549"/>
          </a:xfrm>
        </p:spPr>
        <p:txBody>
          <a:bodyPr/>
          <a:lstStyle>
            <a:lvl1pPr>
              <a:defRPr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8C6629B-5517-0A4F-8F5A-29A4F56E2B60}" type="slidenum">
              <a:rPr lang="de-DE" smtClean="0"/>
              <a:pPr/>
              <a:t>‹#›</a:t>
            </a:fld>
            <a:r>
              <a:rPr lang="de-DE"/>
              <a:t> </a:t>
            </a:r>
            <a:r>
              <a:rPr lang="de-DE">
                <a:solidFill>
                  <a:schemeClr val="accent5"/>
                </a:solidFill>
              </a:rPr>
              <a:t>|</a:t>
            </a:r>
            <a:r>
              <a:rPr lang="de-DE"/>
              <a:t> </a:t>
            </a:r>
            <a:fld id="{77BCA4DE-83AF-DE41-801B-5278D531D15B}" type="datetime1">
              <a:rPr lang="de-DE" smtClean="0"/>
              <a:pPr/>
              <a:t>22.11.24</a:t>
            </a:fld>
            <a:endParaRPr lang="de-DE"/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BB46E915-22B3-2E49-AE2F-F1E204D1D9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469564" y="6472800"/>
            <a:ext cx="1206499" cy="20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3688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84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76CC84F3-7591-A504-2E29-FC6F615E4F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" y="0"/>
            <a:ext cx="12192000" cy="6858000"/>
          </a:xfrm>
          <a:solidFill>
            <a:schemeClr val="tx2"/>
          </a:solidFill>
        </p:spPr>
        <p:txBody>
          <a:bodyPr anchor="ctr" anchorCtr="0"/>
          <a:lstStyle>
            <a:lvl1pPr algn="ctr"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EC956D4-0972-7813-9C67-3D0D85794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1152940"/>
            <a:ext cx="9936162" cy="566530"/>
          </a:xfrm>
        </p:spPr>
        <p:txBody>
          <a:bodyPr anchor="b"/>
          <a:lstStyle>
            <a:lvl1pPr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A57D17C-02CA-141B-34FB-3C50D592AE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889058"/>
            <a:ext cx="9936162" cy="365126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89F5D10D-C214-3CB7-F288-3A05993F3BA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2504089"/>
            <a:ext cx="10450800" cy="36000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>
              <a:buNone/>
            </a:pPr>
            <a:r>
              <a:rPr lang="de-DE" dirty="0"/>
              <a:t> </a:t>
            </a:r>
          </a:p>
        </p:txBody>
      </p:sp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8D2838D6-495A-1FB7-8D45-EEF168D2A4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15936" y="6356351"/>
            <a:ext cx="5580063" cy="336549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8C6629B-5517-0A4F-8F5A-29A4F56E2B60}" type="slidenum">
              <a:rPr lang="de-DE" smtClean="0"/>
              <a:pPr/>
              <a:t>‹#›</a:t>
            </a:fld>
            <a:r>
              <a:rPr lang="de-DE"/>
              <a:t> | </a:t>
            </a:r>
            <a:fld id="{77BCA4DE-83AF-DE41-801B-5278D531D15B}" type="datetime1">
              <a:rPr lang="de-DE" smtClean="0"/>
              <a:pPr/>
              <a:t>22.11.24</a:t>
            </a:fld>
            <a:endParaRPr lang="de-DE" dirty="0"/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03AC777B-3835-4B8D-75CC-80ADB5F46C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469564" y="6473672"/>
            <a:ext cx="1206499" cy="205935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>
              <a:buNone/>
            </a:pP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901357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84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inzeil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7686F1-CC1A-3B96-526F-08D39FE53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349166"/>
            <a:ext cx="9953627" cy="762508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E9C180D-7117-BC9E-DC31-4D2A04756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7" y="1773238"/>
            <a:ext cx="9953627" cy="44037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chemeClr val="accent5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chemeClr val="accent5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accent5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accent5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578CC9E-FF63-3E01-ADD5-E5840B8845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469564" y="6472800"/>
            <a:ext cx="1206499" cy="205026"/>
          </a:xfrm>
          <a:prstGeom prst="rect">
            <a:avLst/>
          </a:prstGeom>
        </p:spPr>
      </p:pic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6F83C9E9-9317-43F5-76A2-21B6AA2388EF}"/>
              </a:ext>
            </a:extLst>
          </p:cNvPr>
          <p:cNvCxnSpPr>
            <a:cxnSpLocks/>
          </p:cNvCxnSpPr>
          <p:nvPr userDrawn="1"/>
        </p:nvCxnSpPr>
        <p:spPr>
          <a:xfrm>
            <a:off x="0" y="1270124"/>
            <a:ext cx="10452100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4244024-80FE-ED09-254F-916F5ACC50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8C6629B-5517-0A4F-8F5A-29A4F56E2B60}" type="slidenum">
              <a:rPr lang="de-DE" smtClean="0"/>
              <a:pPr/>
              <a:t>‹#›</a:t>
            </a:fld>
            <a:r>
              <a:rPr lang="de-DE"/>
              <a:t> </a:t>
            </a:r>
            <a:r>
              <a:rPr lang="de-DE">
                <a:solidFill>
                  <a:schemeClr val="accent5"/>
                </a:solidFill>
              </a:rPr>
              <a:t>|</a:t>
            </a:r>
            <a:r>
              <a:rPr lang="de-DE">
                <a:solidFill>
                  <a:srgbClr val="BE0028"/>
                </a:solidFill>
              </a:rPr>
              <a:t> </a:t>
            </a:r>
            <a:fld id="{77BCA4DE-83AF-DE41-801B-5278D531D15B}" type="datetime1">
              <a:rPr lang="de-DE" smtClean="0"/>
              <a:pPr/>
              <a:t>22.11.24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72813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658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38F6C13-301A-464B-9BE4-A13D1941D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251286"/>
            <a:ext cx="10837863" cy="86553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5716A3B-DD1B-753A-3483-36CCDE9CD7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793174"/>
            <a:ext cx="10837862" cy="438379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A4534BEA-26A7-53BE-EF13-3081F75A92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6" y="6356351"/>
            <a:ext cx="5580063" cy="33654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1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8C6629B-5517-0A4F-8F5A-29A4F56E2B60}" type="slidenum">
              <a:rPr lang="de-DE" smtClean="0"/>
              <a:pPr/>
              <a:t>‹#›</a:t>
            </a:fld>
            <a:r>
              <a:rPr lang="de-DE" dirty="0"/>
              <a:t> </a:t>
            </a:r>
            <a:r>
              <a:rPr lang="de-DE" dirty="0">
                <a:solidFill>
                  <a:schemeClr val="accent5"/>
                </a:solidFill>
              </a:rPr>
              <a:t>|</a:t>
            </a:r>
            <a:r>
              <a:rPr lang="de-DE" dirty="0">
                <a:solidFill>
                  <a:srgbClr val="BE0028"/>
                </a:solidFill>
              </a:rPr>
              <a:t> </a:t>
            </a:r>
            <a:fld id="{77BCA4DE-83AF-DE41-801B-5278D531D15B}" type="datetime1">
              <a:rPr lang="de-DE" smtClean="0"/>
              <a:pPr/>
              <a:t>22.11.24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35446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9" r:id="rId2"/>
    <p:sldLayoutId id="2147483664" r:id="rId3"/>
    <p:sldLayoutId id="2147483660" r:id="rId4"/>
    <p:sldLayoutId id="2147483665" r:id="rId5"/>
    <p:sldLayoutId id="2147483690" r:id="rId6"/>
    <p:sldLayoutId id="2147483651" r:id="rId7"/>
    <p:sldLayoutId id="2147483685" r:id="rId8"/>
    <p:sldLayoutId id="2147483650" r:id="rId9"/>
    <p:sldLayoutId id="2147483661" r:id="rId10"/>
    <p:sldLayoutId id="2147483667" r:id="rId11"/>
    <p:sldLayoutId id="2147483671" r:id="rId12"/>
    <p:sldLayoutId id="2147483668" r:id="rId13"/>
    <p:sldLayoutId id="2147483673" r:id="rId14"/>
    <p:sldLayoutId id="2147483675" r:id="rId15"/>
    <p:sldLayoutId id="2147483676" r:id="rId16"/>
    <p:sldLayoutId id="2147483679" r:id="rId17"/>
    <p:sldLayoutId id="2147483681" r:id="rId18"/>
    <p:sldLayoutId id="2147483682" r:id="rId19"/>
    <p:sldLayoutId id="2147483686" r:id="rId20"/>
    <p:sldLayoutId id="2147483688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00000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70000" indent="-270000" algn="l" defTabSz="914400" rtl="0" eaLnBrk="1" latinLnBrk="0" hangingPunct="1">
        <a:lnSpc>
          <a:spcPct val="100000"/>
        </a:lnSpc>
        <a:spcBef>
          <a:spcPts val="0"/>
        </a:spcBef>
        <a:buClr>
          <a:schemeClr val="accent5"/>
        </a:buClr>
        <a:buFont typeface="Symbol" pitchFamily="2" charset="2"/>
        <a:buChar char="-"/>
        <a:defRPr sz="1800" b="0" i="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40000" indent="-270000" algn="l" defTabSz="914400" rtl="0" eaLnBrk="1" latinLnBrk="0" hangingPunct="1">
        <a:lnSpc>
          <a:spcPct val="100000"/>
        </a:lnSpc>
        <a:spcBef>
          <a:spcPts val="0"/>
        </a:spcBef>
        <a:buClr>
          <a:schemeClr val="accent5"/>
        </a:buClr>
        <a:buFont typeface="Symbol" pitchFamily="2" charset="2"/>
        <a:buChar char="-"/>
        <a:tabLst/>
        <a:defRPr sz="1800" b="0" i="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10000" indent="-270000" algn="l" defTabSz="914400" rtl="0" eaLnBrk="1" latinLnBrk="0" hangingPunct="1">
        <a:lnSpc>
          <a:spcPct val="100000"/>
        </a:lnSpc>
        <a:spcBef>
          <a:spcPts val="0"/>
        </a:spcBef>
        <a:buClr>
          <a:schemeClr val="accent5"/>
        </a:buClr>
        <a:buFont typeface="Symbol" pitchFamily="2" charset="2"/>
        <a:buChar char="-"/>
        <a:tabLst/>
        <a:defRPr sz="1800" b="0" i="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080000" indent="-270000" algn="l" defTabSz="914400" rtl="0" eaLnBrk="1" latinLnBrk="0" hangingPunct="1">
        <a:lnSpc>
          <a:spcPct val="100000"/>
        </a:lnSpc>
        <a:spcBef>
          <a:spcPts val="0"/>
        </a:spcBef>
        <a:buClr>
          <a:schemeClr val="accent5"/>
        </a:buClr>
        <a:buFont typeface="Symbol" pitchFamily="2" charset="2"/>
        <a:buChar char="-"/>
        <a:tabLst/>
        <a:defRPr sz="1800" b="0" i="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350000" indent="-270000" algn="l" defTabSz="914400" rtl="0" eaLnBrk="1" latinLnBrk="0" hangingPunct="1">
        <a:lnSpc>
          <a:spcPct val="100000"/>
        </a:lnSpc>
        <a:spcBef>
          <a:spcPts val="0"/>
        </a:spcBef>
        <a:buClr>
          <a:schemeClr val="accent5"/>
        </a:buClr>
        <a:buFont typeface="Symbol" pitchFamily="2" charset="2"/>
        <a:buChar char="-"/>
        <a:tabLst/>
        <a:defRPr sz="1800" b="0" i="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355" userDrawn="1">
          <p15:clr>
            <a:srgbClr val="F26B43"/>
          </p15:clr>
        </p15:guide>
        <p15:guide id="4" pos="325" userDrawn="1">
          <p15:clr>
            <a:srgbClr val="F26B43"/>
          </p15:clr>
        </p15:guide>
        <p15:guide id="5" orient="horz" pos="640" userDrawn="1">
          <p15:clr>
            <a:srgbClr val="F26B43"/>
          </p15:clr>
        </p15:guide>
        <p15:guide id="6" orient="horz" pos="111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D0F20B-0A23-05B1-6FAB-AD4CCA6086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936" y="1590964"/>
            <a:ext cx="11676064" cy="2009483"/>
          </a:xfrm>
        </p:spPr>
        <p:txBody>
          <a:bodyPr/>
          <a:lstStyle/>
          <a:p>
            <a:r>
              <a:rPr lang="de-DE" sz="4800" dirty="0"/>
              <a:t>Myeloproliferative Neoplasien (MPN)</a:t>
            </a:r>
            <a:br>
              <a:rPr lang="de-DE" sz="4800" dirty="0"/>
            </a:br>
            <a:r>
              <a:rPr lang="de-DE" sz="3200" b="0" dirty="0"/>
              <a:t>10. Patient*innen- und Angehörigen-Forum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C34405-CE73-B2BA-624B-39B40C19A7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938" y="4338639"/>
            <a:ext cx="9488674" cy="1655762"/>
          </a:xfrm>
        </p:spPr>
        <p:txBody>
          <a:bodyPr/>
          <a:lstStyle/>
          <a:p>
            <a:r>
              <a:rPr lang="de-DE" dirty="0"/>
              <a:t>Prof. Dr. Heike Pahl, UKF</a:t>
            </a:r>
          </a:p>
          <a:p>
            <a:r>
              <a:rPr lang="de-DE" dirty="0"/>
              <a:t>Dr. Alexander Keller, Praxis für Onkologie und Hämatologie Freiburg</a:t>
            </a:r>
          </a:p>
          <a:p>
            <a:r>
              <a:rPr lang="de-DE" dirty="0"/>
              <a:t>Dr. Marie Herden, Max Deuter, UKF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F9C87FA-63F2-2616-45DA-44EEF86553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23. November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F41D96-1360-2572-C948-357AD2532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061" y="331798"/>
            <a:ext cx="306387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0" descr="Logo_Klinik1_transparenter_Hintergrund">
            <a:extLst>
              <a:ext uri="{FF2B5EF4-FFF2-40B4-BE49-F238E27FC236}">
                <a16:creationId xmlns:a16="http://schemas.microsoft.com/office/drawing/2014/main" id="{002E9EC4-7123-196E-F99F-0AFCA875C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6" y="411680"/>
            <a:ext cx="2534269" cy="767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4531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BF187-6A12-4083-4E52-EF230CAFD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>
                <a:latin typeface="Arial" panose="020B0604020202020204" pitchFamily="34" charset="0"/>
                <a:ea typeface="ＭＳ Ｐゴシック" panose="020B0600070205080204" pitchFamily="34" charset="-128"/>
              </a:rPr>
              <a:t>Grundsätzliche Behandlungsstrategie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C1E10-C48F-D7F9-B752-A515492E3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034" y="1372547"/>
            <a:ext cx="9953627" cy="4403725"/>
          </a:xfrm>
        </p:spPr>
        <p:txBody>
          <a:bodyPr/>
          <a:lstStyle/>
          <a:p>
            <a:pPr marL="457200" indent="-457200">
              <a:buFont typeface="+mj-lt"/>
              <a:buAutoNum type="arabicPeriod" startAt="3"/>
            </a:pPr>
            <a:r>
              <a:rPr lang="de-DE" altLang="de-DE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Behandlung unter Berücksichtigung</a:t>
            </a:r>
          </a:p>
          <a:p>
            <a:pPr marL="652463" lvl="2" indent="-457200">
              <a:buFont typeface="Arial" panose="020B0604020202020204" pitchFamily="34" charset="0"/>
              <a:buChar char="•"/>
            </a:pPr>
            <a:r>
              <a:rPr lang="de-DE" altLang="de-DE" sz="2000" dirty="0">
                <a:ea typeface="ＭＳ Ｐゴシック" panose="020B0600070205080204" pitchFamily="34" charset="-128"/>
              </a:rPr>
              <a:t>p</a:t>
            </a:r>
            <a:r>
              <a:rPr lang="de-DE" altLang="de-DE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rognostisches Risiko</a:t>
            </a:r>
          </a:p>
          <a:p>
            <a:pPr marL="652463" lvl="2" indent="-457200">
              <a:buFont typeface="Arial" panose="020B0604020202020204" pitchFamily="34" charset="0"/>
              <a:buChar char="•"/>
            </a:pPr>
            <a:r>
              <a:rPr lang="de-DE" altLang="de-DE" sz="2000" dirty="0">
                <a:ea typeface="ＭＳ Ｐゴシック" panose="020B0600070205080204" pitchFamily="34" charset="-128"/>
              </a:rPr>
              <a:t>Blutbild + KM Histologie</a:t>
            </a:r>
          </a:p>
          <a:p>
            <a:pPr marL="652463" lvl="2" indent="-457200">
              <a:buFont typeface="Arial" panose="020B0604020202020204" pitchFamily="34" charset="0"/>
              <a:buChar char="•"/>
            </a:pPr>
            <a:r>
              <a:rPr lang="de-DE" altLang="de-DE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Milzgröße</a:t>
            </a:r>
          </a:p>
          <a:p>
            <a:pPr marL="652463" lvl="2" indent="-457200">
              <a:buFont typeface="Arial" panose="020B0604020202020204" pitchFamily="34" charset="0"/>
              <a:buChar char="•"/>
            </a:pPr>
            <a:r>
              <a:rPr lang="de-DE" altLang="de-DE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Symptome</a:t>
            </a:r>
          </a:p>
          <a:p>
            <a:pPr marL="652463" lvl="2" indent="-457200">
              <a:buFont typeface="Arial" panose="020B0604020202020204" pitchFamily="34" charset="0"/>
              <a:buChar char="•"/>
            </a:pPr>
            <a:r>
              <a:rPr lang="de-DE" altLang="de-DE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Alter</a:t>
            </a:r>
          </a:p>
          <a:p>
            <a:pPr marL="652463" lvl="2" indent="-457200">
              <a:buFont typeface="Arial" panose="020B0604020202020204" pitchFamily="34" charset="0"/>
              <a:buChar char="•"/>
            </a:pPr>
            <a:r>
              <a:rPr lang="de-DE" altLang="de-DE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Begleiterkrankungen</a:t>
            </a:r>
          </a:p>
          <a:p>
            <a:pPr marL="652463" lvl="2" indent="-457200">
              <a:buFont typeface="Arial" panose="020B0604020202020204" pitchFamily="34" charset="0"/>
              <a:buChar char="•"/>
            </a:pPr>
            <a:r>
              <a:rPr lang="de-DE" altLang="de-DE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Nebenwirkungsprofil der Therapien</a:t>
            </a:r>
          </a:p>
          <a:p>
            <a:pPr marL="652463" lvl="2" indent="-457200">
              <a:buFont typeface="Arial" panose="020B0604020202020204" pitchFamily="34" charset="0"/>
              <a:buChar char="•"/>
            </a:pPr>
            <a:r>
              <a:rPr lang="de-DE" altLang="de-DE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Individuelle Wünsche</a:t>
            </a:r>
          </a:p>
          <a:p>
            <a:pPr marL="195263" lvl="2" indent="0">
              <a:buNone/>
            </a:pPr>
            <a:endParaRPr lang="de-DE" altLang="de-DE" sz="20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457200" indent="-457200">
              <a:buFont typeface="Arial" panose="020B0604020202020204" pitchFamily="34" charset="0"/>
              <a:buAutoNum type="arabicPeriod" startAt="3"/>
            </a:pPr>
            <a:r>
              <a:rPr lang="de-DE" altLang="de-DE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Verlaufskontrollen</a:t>
            </a:r>
          </a:p>
          <a:p>
            <a:pPr marL="652463" lvl="2" indent="-457200">
              <a:buFont typeface="Arial" panose="020B0604020202020204" pitchFamily="34" charset="0"/>
              <a:buChar char="•"/>
            </a:pPr>
            <a:r>
              <a:rPr lang="de-DE" altLang="de-DE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Wirkung der Therapie</a:t>
            </a:r>
          </a:p>
          <a:p>
            <a:pPr marL="652463" lvl="2" indent="-457200">
              <a:buFont typeface="Arial" panose="020B0604020202020204" pitchFamily="34" charset="0"/>
              <a:buChar char="•"/>
            </a:pPr>
            <a:r>
              <a:rPr lang="de-DE" altLang="de-DE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ggf. Nebenwirkungen der Therapie</a:t>
            </a:r>
          </a:p>
          <a:p>
            <a:pPr marL="652463" lvl="2" indent="-457200">
              <a:buFont typeface="Arial" panose="020B0604020202020204" pitchFamily="34" charset="0"/>
              <a:buChar char="•"/>
            </a:pPr>
            <a:r>
              <a:rPr lang="de-DE" altLang="de-DE" sz="2000" dirty="0">
                <a:ea typeface="ＭＳ Ｐゴシック" panose="020B0600070205080204" pitchFamily="34" charset="-128"/>
              </a:rPr>
              <a:t>ggf. Übergänge, Progress</a:t>
            </a:r>
            <a:endParaRPr lang="de-DE" altLang="de-DE" sz="20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0" lvl="1" indent="0">
              <a:buFont typeface="Arial" panose="020B0604020202020204" pitchFamily="34" charset="0"/>
              <a:buNone/>
            </a:pPr>
            <a:endParaRPr lang="de-DE" altLang="de-DE" sz="24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0BF59-0228-5ADA-A0BA-31F2F2B65B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6629B-5517-0A4F-8F5A-29A4F56E2B60}" type="slidenum">
              <a:rPr lang="de-DE" smtClean="0"/>
              <a:pPr/>
              <a:t>10</a:t>
            </a:fld>
            <a:r>
              <a:rPr lang="de-DE" dirty="0"/>
              <a:t> </a:t>
            </a:r>
            <a:r>
              <a:rPr lang="de-DE" dirty="0">
                <a:solidFill>
                  <a:schemeClr val="accent5"/>
                </a:solidFill>
              </a:rPr>
              <a:t>|</a:t>
            </a:r>
            <a:r>
              <a:rPr lang="de-DE" dirty="0">
                <a:solidFill>
                  <a:srgbClr val="BE0028"/>
                </a:solidFill>
              </a:rPr>
              <a:t> </a:t>
            </a:r>
            <a:r>
              <a:rPr lang="de-DE" sz="1100" b="0" dirty="0"/>
              <a:t>10. Patient*innen- und Angehörigen-Forum</a:t>
            </a:r>
            <a:r>
              <a:rPr lang="de-DE" sz="1100" dirty="0"/>
              <a:t>– Freiburg – </a:t>
            </a:r>
            <a:r>
              <a:rPr lang="de-DE" dirty="0"/>
              <a:t>23. November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92B3F3-74DD-EA96-0782-F7D265281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4249" y="5877919"/>
            <a:ext cx="1729163" cy="47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4440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703E3-D32F-A16A-2F89-1A57F3335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>
                <a:latin typeface="Arial" panose="020B0604020202020204" pitchFamily="34" charset="0"/>
                <a:ea typeface="ＭＳ Ｐゴシック" panose="020B0600070205080204" pitchFamily="34" charset="-128"/>
              </a:rPr>
              <a:t>Essentielle </a:t>
            </a:r>
            <a:r>
              <a:rPr lang="de-DE" altLang="de-DE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Thrombozythämie</a:t>
            </a:r>
            <a:r>
              <a:rPr lang="de-DE" altLang="de-DE" dirty="0">
                <a:latin typeface="Arial" panose="020B0604020202020204" pitchFamily="34" charset="0"/>
                <a:ea typeface="ＭＳ Ｐゴシック" panose="020B0600070205080204" pitchFamily="34" charset="-128"/>
              </a:rPr>
              <a:t> (ET)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C32111-1AA5-F2C2-1DC8-4DEC84620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7" y="1526662"/>
            <a:ext cx="9953627" cy="440372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altLang="de-DE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Hauptmerkmal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e-DE" altLang="de-DE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vermehrte Freisetzung von Blutplättchen (Thrombozyten) ins Blut</a:t>
            </a:r>
          </a:p>
          <a:p>
            <a:pPr marL="540000" lvl="2" indent="0">
              <a:buNone/>
            </a:pPr>
            <a:endParaRPr lang="de-DE" altLang="de-DE" sz="24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e-DE" altLang="de-DE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mögliche Symptome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e-DE" altLang="de-DE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Thrombosen</a:t>
            </a:r>
            <a:endParaRPr lang="de-DE" altLang="de-DE" sz="2400" dirty="0">
              <a:ea typeface="ＭＳ Ｐゴシック" panose="020B0600070205080204" pitchFamily="34" charset="-128"/>
            </a:endParaRPr>
          </a:p>
          <a:p>
            <a:pPr lvl="3">
              <a:buFont typeface="Arial" panose="020B0604020202020204" pitchFamily="34" charset="0"/>
              <a:buChar char="•"/>
            </a:pPr>
            <a:r>
              <a:rPr lang="de-DE" altLang="de-DE" dirty="0">
                <a:latin typeface="Arial" panose="020B0604020202020204" pitchFamily="34" charset="0"/>
                <a:ea typeface="ＭＳ Ｐゴシック" panose="020B0600070205080204" pitchFamily="34" charset="-128"/>
              </a:rPr>
              <a:t>Verstopfung der Blutgefäße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e-DE" altLang="de-DE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Mikrozirkulationsstörungen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de-DE" altLang="de-DE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Kribbeln der Finger und Zehen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de-DE" altLang="de-DE" sz="2000" dirty="0">
                <a:ea typeface="ＭＳ Ｐゴシック" panose="020B0600070205080204" pitchFamily="34" charset="-128"/>
              </a:rPr>
              <a:t>Kopfschmerzen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de-DE" altLang="de-DE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Sehstörungen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e-DE" altLang="de-DE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Blutungen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de-DE" altLang="de-DE" dirty="0">
                <a:latin typeface="Arial" panose="020B0604020202020204" pitchFamily="34" charset="0"/>
                <a:ea typeface="ＭＳ Ｐゴシック" panose="020B0600070205080204" pitchFamily="34" charset="-128"/>
              </a:rPr>
              <a:t>bei sehr hohen </a:t>
            </a:r>
            <a:r>
              <a:rPr lang="de-DE" altLang="de-DE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Plättchenzahlen</a:t>
            </a:r>
            <a:endParaRPr lang="de-DE" altLang="de-DE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e-DE" altLang="de-DE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Übergang in Myelofibrose </a:t>
            </a:r>
            <a:r>
              <a:rPr lang="de-DE" altLang="de-DE" dirty="0">
                <a:latin typeface="Arial" panose="020B0604020202020204" pitchFamily="34" charset="0"/>
                <a:ea typeface="ＭＳ Ｐゴシック" panose="020B0600070205080204" pitchFamily="34" charset="-128"/>
              </a:rPr>
              <a:t>(post-ET-MF)</a:t>
            </a:r>
            <a:r>
              <a:rPr lang="de-DE" altLang="de-DE" sz="2400" dirty="0">
                <a:ea typeface="ＭＳ Ｐゴシック" panose="020B0600070205080204" pitchFamily="34" charset="-128"/>
              </a:rPr>
              <a:t> </a:t>
            </a:r>
            <a:r>
              <a:rPr lang="de-DE" altLang="de-DE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oder Leukämie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e-DE" altLang="de-DE" sz="2000" dirty="0">
                <a:solidFill>
                  <a:srgbClr val="BE0028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sehr selten </a:t>
            </a:r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6F9EA7-F66D-0C15-ECFC-EAAA933538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6629B-5517-0A4F-8F5A-29A4F56E2B60}" type="slidenum">
              <a:rPr lang="de-DE" smtClean="0"/>
              <a:pPr/>
              <a:t>11</a:t>
            </a:fld>
            <a:r>
              <a:rPr lang="de-DE" dirty="0"/>
              <a:t> </a:t>
            </a:r>
            <a:r>
              <a:rPr lang="de-DE" dirty="0">
                <a:solidFill>
                  <a:schemeClr val="accent5"/>
                </a:solidFill>
              </a:rPr>
              <a:t>|</a:t>
            </a:r>
            <a:r>
              <a:rPr lang="de-DE" dirty="0">
                <a:solidFill>
                  <a:srgbClr val="BE0028"/>
                </a:solidFill>
              </a:rPr>
              <a:t> </a:t>
            </a:r>
            <a:r>
              <a:rPr lang="de-DE" sz="1100" b="0" dirty="0"/>
              <a:t>10. Patient*innen- und Angehörigen-Forum</a:t>
            </a:r>
            <a:r>
              <a:rPr lang="de-DE" sz="1100" dirty="0"/>
              <a:t>– Freiburg – </a:t>
            </a:r>
            <a:r>
              <a:rPr lang="de-DE" dirty="0"/>
              <a:t>23. November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E60856-E197-DBC7-86EA-38AE62872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4249" y="5877919"/>
            <a:ext cx="1729163" cy="47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60979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086518-3BD5-8972-256F-810654ED6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210B8-2D2D-4379-5C61-C6DA54121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>
                <a:latin typeface="Arial" panose="020B0604020202020204" pitchFamily="34" charset="0"/>
                <a:ea typeface="ＭＳ Ｐゴシック" panose="020B0600070205080204" pitchFamily="34" charset="-128"/>
              </a:rPr>
              <a:t>Essentielle </a:t>
            </a:r>
            <a:r>
              <a:rPr lang="de-DE" altLang="de-DE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Thrombozythämie</a:t>
            </a:r>
            <a:r>
              <a:rPr lang="de-DE" altLang="de-DE" dirty="0">
                <a:latin typeface="Arial" panose="020B0604020202020204" pitchFamily="34" charset="0"/>
                <a:ea typeface="ＭＳ Ｐゴシック" panose="020B0600070205080204" pitchFamily="34" charset="-128"/>
              </a:rPr>
              <a:t> (ET)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1B500-F48C-FB3B-C03E-0765FB6D1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243" y="3899989"/>
            <a:ext cx="9953627" cy="1843265"/>
          </a:xfrm>
        </p:spPr>
        <p:txBody>
          <a:bodyPr/>
          <a:lstStyle/>
          <a:p>
            <a:pPr marL="0" indent="0">
              <a:buNone/>
            </a:pPr>
            <a:r>
              <a:rPr lang="de-DE" altLang="de-DE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Risikogruppen:</a:t>
            </a:r>
          </a:p>
          <a:p>
            <a:pPr marL="540000" lvl="2" indent="0">
              <a:buNone/>
            </a:pPr>
            <a:r>
              <a:rPr lang="de-DE" altLang="de-DE" sz="2400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niedrig </a:t>
            </a:r>
            <a:r>
              <a:rPr lang="de-DE" altLang="de-DE" dirty="0">
                <a:solidFill>
                  <a:schemeClr val="tx1"/>
                </a:solidFill>
                <a:ea typeface="ＭＳ Ｐゴシック" panose="020B0600070205080204" pitchFamily="34" charset="-128"/>
              </a:rPr>
              <a:t>– 0 Punkte</a:t>
            </a:r>
            <a:endParaRPr lang="de-DE" altLang="de-DE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540000" lvl="2" indent="0">
              <a:buNone/>
            </a:pPr>
            <a:r>
              <a:rPr lang="de-DE" altLang="de-DE" sz="2400" dirty="0">
                <a:solidFill>
                  <a:srgbClr val="FF7C0D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intermediär </a:t>
            </a:r>
            <a:r>
              <a:rPr lang="de-DE" altLang="de-DE" dirty="0">
                <a:solidFill>
                  <a:schemeClr val="tx1"/>
                </a:solidFill>
                <a:ea typeface="ＭＳ Ｐゴシック" panose="020B0600070205080204" pitchFamily="34" charset="-128"/>
              </a:rPr>
              <a:t>– 0 Punkte aber vaskuläre Risikofaktoren oder JAK2</a:t>
            </a:r>
            <a:r>
              <a:rPr lang="de-DE" altLang="de-DE" baseline="30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V617F</a:t>
            </a:r>
            <a:endParaRPr lang="de-DE" altLang="de-DE" dirty="0">
              <a:solidFill>
                <a:srgbClr val="FF7C0D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540000" lvl="2" indent="0">
              <a:buNone/>
            </a:pPr>
            <a:r>
              <a:rPr lang="de-DE" altLang="de-DE" sz="2400" dirty="0">
                <a:solidFill>
                  <a:srgbClr val="BE0028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hoch</a:t>
            </a:r>
            <a:r>
              <a:rPr lang="de-DE" altLang="de-DE" dirty="0">
                <a:solidFill>
                  <a:srgbClr val="BE0028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de-DE" altLang="de-DE" dirty="0">
                <a:solidFill>
                  <a:schemeClr val="tx1"/>
                </a:solidFill>
                <a:ea typeface="ＭＳ Ｐゴシック" panose="020B0600070205080204" pitchFamily="34" charset="-128"/>
              </a:rPr>
              <a:t>– ≥ 1Punkt</a:t>
            </a:r>
            <a:endParaRPr lang="de-DE" altLang="de-DE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540000" lvl="2" indent="0">
              <a:buNone/>
            </a:pPr>
            <a:endParaRPr lang="de-DE" altLang="de-DE" sz="2400" dirty="0">
              <a:solidFill>
                <a:srgbClr val="BE0028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1863B2-6460-C3CE-4B5F-7B8963BD51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6629B-5517-0A4F-8F5A-29A4F56E2B60}" type="slidenum">
              <a:rPr lang="de-DE" smtClean="0"/>
              <a:pPr/>
              <a:t>12</a:t>
            </a:fld>
            <a:r>
              <a:rPr lang="de-DE" dirty="0"/>
              <a:t> </a:t>
            </a:r>
            <a:r>
              <a:rPr lang="de-DE" dirty="0">
                <a:solidFill>
                  <a:schemeClr val="accent5"/>
                </a:solidFill>
              </a:rPr>
              <a:t>|</a:t>
            </a:r>
            <a:r>
              <a:rPr lang="de-DE" dirty="0">
                <a:solidFill>
                  <a:srgbClr val="BE0028"/>
                </a:solidFill>
              </a:rPr>
              <a:t> </a:t>
            </a:r>
            <a:r>
              <a:rPr lang="de-DE" sz="1100" b="0" dirty="0"/>
              <a:t>10. Patient*innen- und Angehörigen-Forum</a:t>
            </a:r>
            <a:r>
              <a:rPr lang="de-DE" sz="1100" dirty="0"/>
              <a:t>– Freiburg – </a:t>
            </a:r>
            <a:r>
              <a:rPr lang="de-DE" dirty="0"/>
              <a:t>23. November 2024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3F4A90-EBA3-5829-1AFC-586F41CE090F}"/>
              </a:ext>
            </a:extLst>
          </p:cNvPr>
          <p:cNvSpPr txBox="1"/>
          <p:nvPr/>
        </p:nvSpPr>
        <p:spPr>
          <a:xfrm>
            <a:off x="4814552" y="6346076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+mn-lt"/>
                <a:cs typeface="Calibri"/>
              </a:rPr>
              <a:t>Quelle: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+mn-lt"/>
                <a:cs typeface="Calibri"/>
              </a:rPr>
              <a:t>Onkopedia</a:t>
            </a:r>
            <a:endParaRPr lang="en-US" sz="1800" dirty="0">
              <a:solidFill>
                <a:schemeClr val="tx1">
                  <a:lumMod val="50000"/>
                </a:schemeClr>
              </a:solidFill>
              <a:latin typeface="+mn-lt"/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65B30F-3045-2FD8-F1D5-B82745B74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4249" y="5877919"/>
            <a:ext cx="1729163" cy="47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0DF78B-034B-CEA9-85A6-BAE7819F4EAD}"/>
              </a:ext>
            </a:extLst>
          </p:cNvPr>
          <p:cNvSpPr txBox="1">
            <a:spLocks/>
          </p:cNvSpPr>
          <p:nvPr/>
        </p:nvSpPr>
        <p:spPr>
          <a:xfrm>
            <a:off x="668337" y="1925638"/>
            <a:ext cx="9953627" cy="184326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5"/>
              </a:buClr>
              <a:buFont typeface="Symbol" pitchFamily="2" charset="2"/>
              <a:buChar char="-"/>
              <a:defRPr sz="1800" b="0" i="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5"/>
              </a:buClr>
              <a:buFont typeface="Symbol" pitchFamily="2" charset="2"/>
              <a:buChar char="-"/>
              <a:tabLst/>
              <a:defRPr sz="1800" b="0" i="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5"/>
              </a:buClr>
              <a:buFont typeface="Symbol" pitchFamily="2" charset="2"/>
              <a:buChar char="-"/>
              <a:tabLst/>
              <a:defRPr sz="1800" b="0" i="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8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5"/>
              </a:buClr>
              <a:buFont typeface="Symbol" pitchFamily="2" charset="2"/>
              <a:buChar char="-"/>
              <a:tabLst/>
              <a:defRPr sz="1800" b="0" i="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5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5"/>
              </a:buClr>
              <a:buFont typeface="Symbol" pitchFamily="2" charset="2"/>
              <a:buChar char="-"/>
              <a:tabLst/>
              <a:defRPr sz="1800" b="0" i="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ymbol" pitchFamily="2" charset="2"/>
              <a:buNone/>
            </a:pPr>
            <a:r>
              <a:rPr lang="de-DE" altLang="de-DE" sz="2400" dirty="0">
                <a:ea typeface="ＭＳ Ｐゴシック" panose="020B0600070205080204" pitchFamily="34" charset="-128"/>
              </a:rPr>
              <a:t>Prognostische Faktoren: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e-DE" altLang="de-DE" sz="2400" dirty="0">
                <a:ea typeface="ＭＳ Ｐゴシック" panose="020B0600070205080204" pitchFamily="34" charset="-128"/>
              </a:rPr>
              <a:t>Thrombosen, Blutungen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e-DE" altLang="de-DE" sz="2400" dirty="0">
                <a:ea typeface="ＭＳ Ｐゴシック" panose="020B0600070205080204" pitchFamily="34" charset="-128"/>
              </a:rPr>
              <a:t>Alter über 60 Jahre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e-DE" altLang="de-DE" sz="2400" dirty="0">
                <a:ea typeface="ＭＳ Ｐゴシック" panose="020B0600070205080204" pitchFamily="34" charset="-128"/>
              </a:rPr>
              <a:t>Thrombozytenzahl &gt; 1.500.000/µl</a:t>
            </a:r>
          </a:p>
        </p:txBody>
      </p:sp>
    </p:spTree>
    <p:extLst>
      <p:ext uri="{BB962C8B-B14F-4D97-AF65-F5344CB8AC3E}">
        <p14:creationId xmlns:p14="http://schemas.microsoft.com/office/powerpoint/2010/main" val="2732655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777E1-82AD-088C-6863-930D6FF50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>
                <a:latin typeface="Arial" panose="020B0604020202020204" pitchFamily="34" charset="0"/>
                <a:ea typeface="ＭＳ Ｐゴシック" panose="020B0600070205080204" pitchFamily="34" charset="-128"/>
              </a:rPr>
              <a:t>Essentielle </a:t>
            </a:r>
            <a:r>
              <a:rPr lang="de-DE" altLang="de-DE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Thrombozythämie</a:t>
            </a:r>
            <a:r>
              <a:rPr lang="de-DE" altLang="de-DE" dirty="0">
                <a:latin typeface="Arial" panose="020B0604020202020204" pitchFamily="34" charset="0"/>
                <a:ea typeface="ＭＳ Ｐゴシック" panose="020B0600070205080204" pitchFamily="34" charset="-128"/>
              </a:rPr>
              <a:t> (ET)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907D51-DB3E-012F-4A01-64D8C1B323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6629B-5517-0A4F-8F5A-29A4F56E2B60}" type="slidenum">
              <a:rPr lang="de-DE" smtClean="0"/>
              <a:pPr/>
              <a:t>13</a:t>
            </a:fld>
            <a:r>
              <a:rPr lang="de-DE" dirty="0"/>
              <a:t> </a:t>
            </a:r>
            <a:r>
              <a:rPr lang="de-DE" dirty="0">
                <a:solidFill>
                  <a:schemeClr val="accent5"/>
                </a:solidFill>
              </a:rPr>
              <a:t>|</a:t>
            </a:r>
            <a:r>
              <a:rPr lang="de-DE" dirty="0">
                <a:solidFill>
                  <a:srgbClr val="BE0028"/>
                </a:solidFill>
              </a:rPr>
              <a:t> </a:t>
            </a:r>
            <a:r>
              <a:rPr lang="de-DE" sz="1100" b="0" dirty="0"/>
              <a:t>10. Patient*innen- und Angehörigen-Forum</a:t>
            </a:r>
            <a:r>
              <a:rPr lang="de-DE" sz="1100" dirty="0"/>
              <a:t>– Freiburg – </a:t>
            </a:r>
            <a:r>
              <a:rPr lang="de-DE" dirty="0"/>
              <a:t>23. November 2024</a:t>
            </a:r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AF6164D8-B2F2-26FB-5B9A-7A2149D1A5D3}"/>
              </a:ext>
            </a:extLst>
          </p:cNvPr>
          <p:cNvSpPr>
            <a:spLocks noGrp="1"/>
          </p:cNvSpPr>
          <p:nvPr>
            <p:ph type="subTitle" idx="11"/>
          </p:nvPr>
        </p:nvSpPr>
        <p:spPr/>
        <p:txBody>
          <a:bodyPr/>
          <a:lstStyle/>
          <a:p>
            <a:r>
              <a:rPr lang="en-US" dirty="0" err="1"/>
              <a:t>Therapie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C4B15B-FF6D-9331-26D3-50EC359BB907}"/>
              </a:ext>
            </a:extLst>
          </p:cNvPr>
          <p:cNvSpPr txBox="1"/>
          <p:nvPr/>
        </p:nvSpPr>
        <p:spPr>
          <a:xfrm>
            <a:off x="4353545" y="6364909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+mn-lt"/>
                <a:cs typeface="Calibri"/>
              </a:rPr>
              <a:t>Quelle: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+mn-lt"/>
                <a:cs typeface="Calibri"/>
              </a:rPr>
              <a:t>Onkopedia</a:t>
            </a:r>
            <a:endParaRPr lang="en-US" sz="1800" dirty="0">
              <a:solidFill>
                <a:schemeClr val="tx1">
                  <a:lumMod val="50000"/>
                </a:schemeClr>
              </a:solidFill>
              <a:latin typeface="+mn-lt"/>
              <a:cs typeface="Calibri"/>
            </a:endParaRPr>
          </a:p>
        </p:txBody>
      </p:sp>
      <p:pic>
        <p:nvPicPr>
          <p:cNvPr id="8" name="Picture 7" descr="A diagram of a flowchart&#10;&#10;Description automatically generated">
            <a:extLst>
              <a:ext uri="{FF2B5EF4-FFF2-40B4-BE49-F238E27FC236}">
                <a16:creationId xmlns:a16="http://schemas.microsoft.com/office/drawing/2014/main" id="{FC5F7262-8CAA-09E8-138B-F9C594D5E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3228" y="1883242"/>
            <a:ext cx="3300841" cy="4183716"/>
          </a:xfrm>
          <a:prstGeom prst="rect">
            <a:avLst/>
          </a:prstGeom>
        </p:spPr>
      </p:pic>
      <p:pic>
        <p:nvPicPr>
          <p:cNvPr id="14" name="Picture 13" descr="A diagram of a company&#10;&#10;Description automatically generated">
            <a:extLst>
              <a:ext uri="{FF2B5EF4-FFF2-40B4-BE49-F238E27FC236}">
                <a16:creationId xmlns:a16="http://schemas.microsoft.com/office/drawing/2014/main" id="{38EF1127-8EFF-C30D-9BD8-1F8AC4C5A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071" y="1333955"/>
            <a:ext cx="6432698" cy="46488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7BBBAF-1D95-25F5-A633-77BC2A4F8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4249" y="5877919"/>
            <a:ext cx="1729163" cy="47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29766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D92201-7433-B9D0-906B-D392BB286B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02A14-F107-52FC-75D1-5C89DF2FE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Polycythaemia</a:t>
            </a:r>
            <a:r>
              <a:rPr lang="de-DE" altLang="de-DE" dirty="0">
                <a:latin typeface="Arial" panose="020B0604020202020204" pitchFamily="34" charset="0"/>
                <a:ea typeface="ＭＳ Ｐゴシック" panose="020B0600070205080204" pitchFamily="34" charset="-128"/>
              </a:rPr>
              <a:t> vera (PV)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AB031-09AF-E2B4-3AD3-703097DFC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7" y="1419952"/>
            <a:ext cx="11317475" cy="464399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altLang="de-DE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Hauptmerkmal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e-DE" altLang="de-DE" sz="2400" dirty="0">
                <a:ea typeface="ＭＳ Ｐゴシック" panose="020B0600070205080204" pitchFamily="34" charset="-128"/>
              </a:rPr>
              <a:t>v</a:t>
            </a:r>
            <a:r>
              <a:rPr lang="de-DE" altLang="de-DE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ermehrte Freisetzung roter Blutkörperchen (Erythrozyten) ins Blut</a:t>
            </a:r>
          </a:p>
          <a:p>
            <a:pPr marL="540000" lvl="2" indent="0">
              <a:buNone/>
            </a:pPr>
            <a:endParaRPr lang="de-DE" altLang="de-DE" sz="24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e-DE" altLang="de-DE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Symptome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e-DE" altLang="de-DE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„dickes Blut“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de-DE" altLang="de-DE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gerötete Gesichtshaut</a:t>
            </a:r>
            <a:endParaRPr lang="de-DE" altLang="de-DE" sz="2000" dirty="0">
              <a:ea typeface="ＭＳ Ｐゴシック" panose="020B0600070205080204" pitchFamily="34" charset="-128"/>
            </a:endParaRPr>
          </a:p>
          <a:p>
            <a:pPr lvl="3">
              <a:buFont typeface="Arial" panose="020B0604020202020204" pitchFamily="34" charset="0"/>
              <a:buChar char="•"/>
            </a:pPr>
            <a:r>
              <a:rPr lang="de-DE" altLang="de-DE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Kopfdruck /Kopfschmerzen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de-DE" altLang="de-DE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Müdigkeit (Fatigue)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de-DE" altLang="de-DE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Juckreiz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e-DE" altLang="de-DE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vergrößerte Milz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e-DE" altLang="de-DE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Thrombosen</a:t>
            </a:r>
            <a:endParaRPr lang="de-DE" altLang="de-DE" sz="2400" dirty="0">
              <a:ea typeface="ＭＳ Ｐゴシック" panose="020B0600070205080204" pitchFamily="34" charset="-128"/>
            </a:endParaRPr>
          </a:p>
          <a:p>
            <a:pPr lvl="3">
              <a:buFont typeface="Arial" panose="020B0604020202020204" pitchFamily="34" charset="0"/>
              <a:buChar char="•"/>
            </a:pPr>
            <a:r>
              <a:rPr lang="de-DE" altLang="de-DE" dirty="0">
                <a:latin typeface="Arial" panose="020B0604020202020204" pitchFamily="34" charset="0"/>
                <a:ea typeface="ＭＳ Ｐゴシック" panose="020B0600070205080204" pitchFamily="34" charset="-128"/>
              </a:rPr>
              <a:t>Verstopfung der Blutgefäße</a:t>
            </a:r>
          </a:p>
          <a:p>
            <a:pPr marL="810000" lvl="3" indent="0">
              <a:buNone/>
            </a:pPr>
            <a:endParaRPr lang="de-DE" altLang="de-DE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e-DE" altLang="de-DE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Übergang in Myelofibrose </a:t>
            </a:r>
            <a:r>
              <a:rPr lang="de-DE" altLang="de-DE" dirty="0">
                <a:latin typeface="Arial" panose="020B0604020202020204" pitchFamily="34" charset="0"/>
                <a:ea typeface="ＭＳ Ｐゴシック" panose="020B0600070205080204" pitchFamily="34" charset="-128"/>
              </a:rPr>
              <a:t>(post-PV-MF)</a:t>
            </a:r>
            <a:r>
              <a:rPr lang="de-DE" altLang="de-DE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oder Leukämie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altLang="de-DE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möglich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41549-3972-087D-7557-688E28EF6F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6629B-5517-0A4F-8F5A-29A4F56E2B60}" type="slidenum">
              <a:rPr lang="de-DE" smtClean="0"/>
              <a:pPr/>
              <a:t>14</a:t>
            </a:fld>
            <a:r>
              <a:rPr lang="de-DE" dirty="0"/>
              <a:t> </a:t>
            </a:r>
            <a:r>
              <a:rPr lang="de-DE" dirty="0">
                <a:solidFill>
                  <a:schemeClr val="accent5"/>
                </a:solidFill>
              </a:rPr>
              <a:t>|</a:t>
            </a:r>
            <a:r>
              <a:rPr lang="de-DE" sz="1100" b="0" dirty="0"/>
              <a:t> 10. Patient*innen- und Angehörigen-Forum</a:t>
            </a:r>
            <a:r>
              <a:rPr lang="de-DE" sz="1100" dirty="0"/>
              <a:t>– Freiburg – </a:t>
            </a:r>
            <a:r>
              <a:rPr lang="de-DE" dirty="0"/>
              <a:t>23. November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DC2592-2070-9609-B821-0955CF2AF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4249" y="5877919"/>
            <a:ext cx="1729163" cy="47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58535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D92201-7433-B9D0-906B-D392BB286B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02A14-F107-52FC-75D1-5C89DF2FE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Polycythaemia</a:t>
            </a:r>
            <a:r>
              <a:rPr lang="de-DE" altLang="de-DE" dirty="0">
                <a:latin typeface="Arial" panose="020B0604020202020204" pitchFamily="34" charset="0"/>
                <a:ea typeface="ＭＳ Ｐゴシック" panose="020B0600070205080204" pitchFamily="34" charset="-128"/>
              </a:rPr>
              <a:t> vera (PV)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41549-3972-087D-7557-688E28EF6F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6629B-5517-0A4F-8F5A-29A4F56E2B60}" type="slidenum">
              <a:rPr lang="de-DE" smtClean="0"/>
              <a:pPr/>
              <a:t>15</a:t>
            </a:fld>
            <a:r>
              <a:rPr lang="de-DE" dirty="0"/>
              <a:t> </a:t>
            </a:r>
            <a:r>
              <a:rPr lang="de-DE" dirty="0">
                <a:solidFill>
                  <a:schemeClr val="accent5"/>
                </a:solidFill>
              </a:rPr>
              <a:t>|</a:t>
            </a:r>
            <a:r>
              <a:rPr lang="de-DE" sz="1100" b="0" dirty="0"/>
              <a:t> 10. Patient*innen- und Angehörigen-Forum</a:t>
            </a:r>
            <a:r>
              <a:rPr lang="de-DE" sz="1100" dirty="0"/>
              <a:t>– Freiburg – </a:t>
            </a:r>
            <a:r>
              <a:rPr lang="de-DE" dirty="0"/>
              <a:t>23. November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DC2592-2070-9609-B821-0955CF2AF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4249" y="5877919"/>
            <a:ext cx="1729163" cy="47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FC1B037-4F08-340B-14B6-225A187EBCA3}"/>
              </a:ext>
            </a:extLst>
          </p:cNvPr>
          <p:cNvSpPr txBox="1">
            <a:spLocks/>
          </p:cNvSpPr>
          <p:nvPr/>
        </p:nvSpPr>
        <p:spPr>
          <a:xfrm>
            <a:off x="752243" y="3899989"/>
            <a:ext cx="9953627" cy="184326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5"/>
              </a:buClr>
              <a:buFont typeface="Symbol" pitchFamily="2" charset="2"/>
              <a:buChar char="-"/>
              <a:defRPr sz="1800" b="0" i="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5"/>
              </a:buClr>
              <a:buFont typeface="Symbol" pitchFamily="2" charset="2"/>
              <a:buChar char="-"/>
              <a:tabLst/>
              <a:defRPr sz="1800" b="0" i="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5"/>
              </a:buClr>
              <a:buFont typeface="Symbol" pitchFamily="2" charset="2"/>
              <a:buChar char="-"/>
              <a:tabLst/>
              <a:defRPr sz="1800" b="0" i="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8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5"/>
              </a:buClr>
              <a:buFont typeface="Symbol" pitchFamily="2" charset="2"/>
              <a:buChar char="-"/>
              <a:tabLst/>
              <a:defRPr sz="1800" b="0" i="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5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5"/>
              </a:buClr>
              <a:buFont typeface="Symbol" pitchFamily="2" charset="2"/>
              <a:buChar char="-"/>
              <a:tabLst/>
              <a:defRPr sz="1800" b="0" i="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ymbol" pitchFamily="2" charset="2"/>
              <a:buNone/>
            </a:pPr>
            <a:r>
              <a:rPr lang="de-DE" altLang="de-DE" sz="2400" dirty="0">
                <a:ea typeface="ＭＳ Ｐゴシック" panose="020B0600070205080204" pitchFamily="34" charset="-128"/>
              </a:rPr>
              <a:t>Risikogruppen:</a:t>
            </a:r>
          </a:p>
          <a:p>
            <a:pPr marL="540000" lvl="2" indent="0">
              <a:buFont typeface="Symbol" pitchFamily="2" charset="2"/>
              <a:buNone/>
            </a:pPr>
            <a:r>
              <a:rPr lang="de-DE" altLang="de-DE" sz="2400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niedrig </a:t>
            </a:r>
            <a:r>
              <a:rPr lang="de-DE" altLang="de-DE" dirty="0">
                <a:solidFill>
                  <a:schemeClr val="tx1"/>
                </a:solidFill>
                <a:ea typeface="ＭＳ Ｐゴシック" panose="020B0600070205080204" pitchFamily="34" charset="-128"/>
              </a:rPr>
              <a:t>– 0 Punkte</a:t>
            </a:r>
          </a:p>
          <a:p>
            <a:pPr marL="540000" lvl="2" indent="0">
              <a:buFont typeface="Symbol" pitchFamily="2" charset="2"/>
              <a:buNone/>
            </a:pPr>
            <a:r>
              <a:rPr lang="de-DE" altLang="de-DE" sz="2400" dirty="0">
                <a:solidFill>
                  <a:srgbClr val="BE0028"/>
                </a:solidFill>
                <a:ea typeface="ＭＳ Ｐゴシック" panose="020B0600070205080204" pitchFamily="34" charset="-128"/>
              </a:rPr>
              <a:t>hoch</a:t>
            </a:r>
            <a:r>
              <a:rPr lang="de-DE" altLang="de-DE" dirty="0">
                <a:solidFill>
                  <a:srgbClr val="BE0028"/>
                </a:solidFill>
                <a:ea typeface="ＭＳ Ｐゴシック" panose="020B0600070205080204" pitchFamily="34" charset="-128"/>
              </a:rPr>
              <a:t> </a:t>
            </a:r>
            <a:r>
              <a:rPr lang="de-DE" altLang="de-DE" dirty="0">
                <a:solidFill>
                  <a:schemeClr val="tx1"/>
                </a:solidFill>
                <a:ea typeface="ＭＳ Ｐゴシック" panose="020B0600070205080204" pitchFamily="34" charset="-128"/>
              </a:rPr>
              <a:t>– ≥ 1Punkt</a:t>
            </a:r>
          </a:p>
          <a:p>
            <a:pPr marL="540000" lvl="2" indent="0">
              <a:buFont typeface="Symbol" pitchFamily="2" charset="2"/>
              <a:buNone/>
            </a:pPr>
            <a:endParaRPr lang="de-DE" altLang="de-DE" sz="2400" dirty="0">
              <a:solidFill>
                <a:srgbClr val="BE0028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A5CEA22-CB3E-7A25-7622-797CA81D7AFA}"/>
              </a:ext>
            </a:extLst>
          </p:cNvPr>
          <p:cNvSpPr txBox="1">
            <a:spLocks/>
          </p:cNvSpPr>
          <p:nvPr/>
        </p:nvSpPr>
        <p:spPr>
          <a:xfrm>
            <a:off x="668337" y="1925638"/>
            <a:ext cx="9953627" cy="184326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5"/>
              </a:buClr>
              <a:buFont typeface="Symbol" pitchFamily="2" charset="2"/>
              <a:buChar char="-"/>
              <a:defRPr sz="1800" b="0" i="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5"/>
              </a:buClr>
              <a:buFont typeface="Symbol" pitchFamily="2" charset="2"/>
              <a:buChar char="-"/>
              <a:tabLst/>
              <a:defRPr sz="1800" b="0" i="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5"/>
              </a:buClr>
              <a:buFont typeface="Symbol" pitchFamily="2" charset="2"/>
              <a:buChar char="-"/>
              <a:tabLst/>
              <a:defRPr sz="1800" b="0" i="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8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5"/>
              </a:buClr>
              <a:buFont typeface="Symbol" pitchFamily="2" charset="2"/>
              <a:buChar char="-"/>
              <a:tabLst/>
              <a:defRPr sz="1800" b="0" i="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5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5"/>
              </a:buClr>
              <a:buFont typeface="Symbol" pitchFamily="2" charset="2"/>
              <a:buChar char="-"/>
              <a:tabLst/>
              <a:defRPr sz="1800" b="0" i="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ymbol" pitchFamily="2" charset="2"/>
              <a:buNone/>
            </a:pPr>
            <a:r>
              <a:rPr lang="de-DE" altLang="de-DE" sz="2400" dirty="0">
                <a:ea typeface="ＭＳ Ｐゴシック" panose="020B0600070205080204" pitchFamily="34" charset="-128"/>
              </a:rPr>
              <a:t>Prognostische Faktoren: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e-DE" altLang="de-DE" sz="2400" dirty="0">
                <a:ea typeface="ＭＳ Ｐゴシック" panose="020B0600070205080204" pitchFamily="34" charset="-128"/>
              </a:rPr>
              <a:t>Thrombosen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e-DE" altLang="de-DE" sz="2400" dirty="0">
                <a:ea typeface="ＭＳ Ｐゴシック" panose="020B0600070205080204" pitchFamily="34" charset="-128"/>
              </a:rPr>
              <a:t>Alter über 60 Jahre</a:t>
            </a:r>
          </a:p>
        </p:txBody>
      </p:sp>
    </p:spTree>
    <p:extLst>
      <p:ext uri="{BB962C8B-B14F-4D97-AF65-F5344CB8AC3E}">
        <p14:creationId xmlns:p14="http://schemas.microsoft.com/office/powerpoint/2010/main" val="32495166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DA015-1FED-CD18-5487-3415B1C01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Polycythaemia</a:t>
            </a:r>
            <a:r>
              <a:rPr lang="de-DE" altLang="de-DE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de-DE" altLang="de-DE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vera</a:t>
            </a:r>
            <a:r>
              <a:rPr lang="de-DE" altLang="de-DE" dirty="0">
                <a:latin typeface="Arial" panose="020B0604020202020204" pitchFamily="34" charset="0"/>
                <a:ea typeface="ＭＳ Ｐゴシック" panose="020B0600070205080204" pitchFamily="34" charset="-128"/>
              </a:rPr>
              <a:t> (PV)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1A5344-F55D-39C3-E6ED-0A9F568631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15936" y="6356351"/>
            <a:ext cx="5266439" cy="336549"/>
          </a:xfrm>
        </p:spPr>
        <p:txBody>
          <a:bodyPr/>
          <a:lstStyle/>
          <a:p>
            <a:fld id="{28C6629B-5517-0A4F-8F5A-29A4F56E2B60}" type="slidenum">
              <a:rPr lang="de-DE" sz="1050" smtClean="0"/>
              <a:pPr/>
              <a:t>16</a:t>
            </a:fld>
            <a:r>
              <a:rPr lang="de-DE" sz="1050" dirty="0"/>
              <a:t> </a:t>
            </a:r>
            <a:r>
              <a:rPr lang="de-DE" sz="1050" dirty="0">
                <a:solidFill>
                  <a:schemeClr val="accent5"/>
                </a:solidFill>
              </a:rPr>
              <a:t>|</a:t>
            </a:r>
            <a:r>
              <a:rPr lang="de-DE" sz="1050" dirty="0">
                <a:solidFill>
                  <a:srgbClr val="BE0028"/>
                </a:solidFill>
              </a:rPr>
              <a:t> </a:t>
            </a:r>
            <a:r>
              <a:rPr lang="de-DE" sz="1050" b="0" dirty="0"/>
              <a:t>10. Patient*innen- und Angehörigen-Forum</a:t>
            </a:r>
            <a:r>
              <a:rPr lang="de-DE" sz="1050" dirty="0"/>
              <a:t>– Freiburg – 23. November 2024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3342EA9B-2F80-DE9D-58D6-E2DD82101E16}"/>
              </a:ext>
            </a:extLst>
          </p:cNvPr>
          <p:cNvSpPr>
            <a:spLocks noGrp="1"/>
          </p:cNvSpPr>
          <p:nvPr>
            <p:ph type="subTitle" idx="11"/>
          </p:nvPr>
        </p:nvSpPr>
        <p:spPr/>
        <p:txBody>
          <a:bodyPr/>
          <a:lstStyle/>
          <a:p>
            <a:r>
              <a:rPr lang="en-US" dirty="0" err="1"/>
              <a:t>Therapie</a:t>
            </a:r>
            <a:endParaRPr lang="en-US" dirty="0"/>
          </a:p>
        </p:txBody>
      </p:sp>
      <p:pic>
        <p:nvPicPr>
          <p:cNvPr id="35" name="Picture 34" descr="A diagram of a company&#10;&#10;Description automatically generated with medium confidence">
            <a:extLst>
              <a:ext uri="{FF2B5EF4-FFF2-40B4-BE49-F238E27FC236}">
                <a16:creationId xmlns:a16="http://schemas.microsoft.com/office/drawing/2014/main" id="{6BCB93F2-BBE5-7D39-45F1-09CB015E27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061" t="6172" b="39012"/>
          <a:stretch/>
        </p:blipFill>
        <p:spPr>
          <a:xfrm>
            <a:off x="224118" y="1685452"/>
            <a:ext cx="6660776" cy="433080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00DC0DF-45D3-7DFB-923E-474FFB747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4249" y="5877919"/>
            <a:ext cx="1729163" cy="47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 descr="A diagram of a company&#10;&#10;Description automatically generated with medium confidence">
            <a:extLst>
              <a:ext uri="{FF2B5EF4-FFF2-40B4-BE49-F238E27FC236}">
                <a16:creationId xmlns:a16="http://schemas.microsoft.com/office/drawing/2014/main" id="{D8B9D72A-D5CC-AD81-F177-BD7F0BA5E8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731" t="65634" r="17532" b="12184"/>
          <a:stretch/>
        </p:blipFill>
        <p:spPr>
          <a:xfrm>
            <a:off x="7297271" y="2752164"/>
            <a:ext cx="4536141" cy="199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0257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B7FCA-C279-DAAF-0E9F-51ECC136C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>
                <a:latin typeface="Arial" panose="020B0604020202020204" pitchFamily="34" charset="0"/>
                <a:ea typeface="ＭＳ Ｐゴシック" panose="020B0600070205080204" pitchFamily="34" charset="-128"/>
              </a:rPr>
              <a:t>Primäre </a:t>
            </a:r>
            <a:r>
              <a:rPr lang="de-DE" altLang="de-DE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Myelofibrose</a:t>
            </a:r>
            <a:r>
              <a:rPr lang="de-DE" altLang="de-DE" dirty="0">
                <a:latin typeface="Arial" panose="020B0604020202020204" pitchFamily="34" charset="0"/>
                <a:ea typeface="ＭＳ Ｐゴシック" panose="020B0600070205080204" pitchFamily="34" charset="-128"/>
              </a:rPr>
              <a:t> (PMF)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B1C2B-6564-2C31-C7DB-6C4552D92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772" y="1428514"/>
            <a:ext cx="11661169" cy="449159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altLang="de-DE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Hauptmerkmal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e-DE" altLang="de-DE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Störung der Blutbildung im Knochenmark mit vermehrter Faserbildung (Fibrose)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de-DE" altLang="de-DE" dirty="0">
                <a:latin typeface="Arial" panose="020B0604020202020204" pitchFamily="34" charset="0"/>
                <a:ea typeface="ＭＳ Ｐゴシック" panose="020B0600070205080204" pitchFamily="34" charset="-128"/>
              </a:rPr>
              <a:t>auch „prä-fibrotische“ </a:t>
            </a:r>
            <a:r>
              <a:rPr lang="de-DE" altLang="de-DE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MF</a:t>
            </a:r>
            <a:endParaRPr lang="de-DE" altLang="de-DE" sz="24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de-DE" altLang="de-DE" sz="2400" dirty="0">
                <a:ea typeface="ＭＳ Ｐゴシック" panose="020B0600070205080204" pitchFamily="34" charset="-128"/>
              </a:rPr>
              <a:t>k</a:t>
            </a:r>
            <a:r>
              <a:rPr lang="de-DE" altLang="de-DE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ann auch aus anderen MPN entstehen 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de-DE" altLang="de-DE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dann „sekundäre“ MF</a:t>
            </a:r>
          </a:p>
          <a:p>
            <a:pPr marL="810000" lvl="3" indent="0">
              <a:buNone/>
            </a:pPr>
            <a:endParaRPr lang="de-DE" altLang="de-DE" sz="20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e-DE" altLang="de-DE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Symptome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e-DE" altLang="de-DE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Blutarmut </a:t>
            </a:r>
            <a:r>
              <a:rPr lang="de-DE" altLang="de-DE" dirty="0">
                <a:ea typeface="ＭＳ Ｐゴシック" panose="020B0600070205080204" pitchFamily="34" charset="-128"/>
              </a:rPr>
              <a:t>- </a:t>
            </a:r>
            <a:r>
              <a:rPr lang="de-DE" altLang="de-DE" dirty="0">
                <a:latin typeface="Arial" panose="020B0604020202020204" pitchFamily="34" charset="0"/>
                <a:ea typeface="ＭＳ Ｐゴシック" panose="020B0600070205080204" pitchFamily="34" charset="-128"/>
              </a:rPr>
              <a:t>Anämie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e-DE" altLang="de-DE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vergrößerte Milz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e-DE" altLang="de-DE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Allgemein - Symptome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de-DE" altLang="de-DE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Nachtschweiß, Fieber, Gewichtsverlust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e-DE" altLang="de-DE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Thrombosen</a:t>
            </a:r>
          </a:p>
          <a:p>
            <a:pPr marL="540000" lvl="2" indent="0">
              <a:buNone/>
            </a:pPr>
            <a:endParaRPr lang="de-DE" altLang="de-DE" sz="1000" dirty="0">
              <a:ea typeface="ＭＳ Ｐゴシック" panose="020B0600070205080204" pitchFamily="34" charset="-128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de-DE" altLang="de-DE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Übergang in Leukämie </a:t>
            </a:r>
            <a:endParaRPr lang="de-DE" altLang="de-DE" sz="2400" dirty="0">
              <a:ea typeface="ＭＳ Ｐゴシック" panose="020B0600070205080204" pitchFamily="34" charset="-128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de-DE" altLang="de-DE" dirty="0">
                <a:latin typeface="Arial" panose="020B0604020202020204" pitchFamily="34" charset="0"/>
                <a:ea typeface="ＭＳ Ｐゴシック" panose="020B0600070205080204" pitchFamily="34" charset="-128"/>
              </a:rPr>
              <a:t>häufiger als bei anderen MPN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E1A8EA-4204-B851-83A2-22A9565DCA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6629B-5517-0A4F-8F5A-29A4F56E2B60}" type="slidenum">
              <a:rPr lang="de-DE" smtClean="0"/>
              <a:pPr/>
              <a:t>17</a:t>
            </a:fld>
            <a:r>
              <a:rPr lang="de-DE" dirty="0"/>
              <a:t> </a:t>
            </a:r>
            <a:r>
              <a:rPr lang="de-DE" dirty="0">
                <a:solidFill>
                  <a:schemeClr val="accent5"/>
                </a:solidFill>
              </a:rPr>
              <a:t>|</a:t>
            </a:r>
            <a:r>
              <a:rPr lang="de-DE" dirty="0">
                <a:solidFill>
                  <a:srgbClr val="BE0028"/>
                </a:solidFill>
              </a:rPr>
              <a:t> </a:t>
            </a:r>
            <a:r>
              <a:rPr lang="de-DE" sz="1100" b="0" dirty="0"/>
              <a:t>10. Patient*innen- und Angehörigen-Forum</a:t>
            </a:r>
            <a:r>
              <a:rPr lang="de-DE" sz="1100" dirty="0"/>
              <a:t>– Freiburg – </a:t>
            </a:r>
            <a:r>
              <a:rPr lang="de-DE" dirty="0"/>
              <a:t>23. November 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DD2549-AFAA-93C4-6FEE-AE308738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4249" y="5877919"/>
            <a:ext cx="1729163" cy="47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00701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B7FCA-C279-DAAF-0E9F-51ECC136C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>
                <a:latin typeface="Arial" panose="020B0604020202020204" pitchFamily="34" charset="0"/>
                <a:ea typeface="ＭＳ Ｐゴシック" panose="020B0600070205080204" pitchFamily="34" charset="-128"/>
              </a:rPr>
              <a:t>Primäre </a:t>
            </a:r>
            <a:r>
              <a:rPr lang="de-DE" altLang="de-DE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Myelofibrose</a:t>
            </a:r>
            <a:r>
              <a:rPr lang="de-DE" altLang="de-DE" dirty="0">
                <a:latin typeface="Arial" panose="020B0604020202020204" pitchFamily="34" charset="0"/>
                <a:ea typeface="ＭＳ Ｐゴシック" panose="020B0600070205080204" pitchFamily="34" charset="-128"/>
              </a:rPr>
              <a:t> (PMF)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E1A8EA-4204-B851-83A2-22A9565DCA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6629B-5517-0A4F-8F5A-29A4F56E2B60}" type="slidenum">
              <a:rPr lang="de-DE" smtClean="0"/>
              <a:pPr/>
              <a:t>18</a:t>
            </a:fld>
            <a:r>
              <a:rPr lang="de-DE" dirty="0"/>
              <a:t> </a:t>
            </a:r>
            <a:r>
              <a:rPr lang="de-DE" dirty="0">
                <a:solidFill>
                  <a:schemeClr val="accent5"/>
                </a:solidFill>
              </a:rPr>
              <a:t>|</a:t>
            </a:r>
            <a:r>
              <a:rPr lang="de-DE" dirty="0">
                <a:solidFill>
                  <a:srgbClr val="BE0028"/>
                </a:solidFill>
              </a:rPr>
              <a:t> </a:t>
            </a:r>
            <a:r>
              <a:rPr lang="de-DE" sz="1100" b="0" dirty="0"/>
              <a:t>10. Patient*innen- und Angehörigen-Forum</a:t>
            </a:r>
            <a:r>
              <a:rPr lang="de-DE" sz="1100" dirty="0"/>
              <a:t>– Freiburg – </a:t>
            </a:r>
            <a:r>
              <a:rPr lang="de-DE" dirty="0"/>
              <a:t>23. November 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DD2549-AFAA-93C4-6FEE-AE308738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4249" y="5877919"/>
            <a:ext cx="1729163" cy="47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65A5004-8594-F9E3-C10E-E7A0FD346F5C}"/>
              </a:ext>
            </a:extLst>
          </p:cNvPr>
          <p:cNvSpPr txBox="1">
            <a:spLocks/>
          </p:cNvSpPr>
          <p:nvPr/>
        </p:nvSpPr>
        <p:spPr>
          <a:xfrm>
            <a:off x="668337" y="1494124"/>
            <a:ext cx="9953627" cy="337582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5"/>
              </a:buClr>
              <a:buFont typeface="Symbol" pitchFamily="2" charset="2"/>
              <a:buChar char="-"/>
              <a:defRPr sz="1800" b="0" i="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5"/>
              </a:buClr>
              <a:buFont typeface="Symbol" pitchFamily="2" charset="2"/>
              <a:buChar char="-"/>
              <a:tabLst/>
              <a:defRPr sz="1800" b="0" i="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5"/>
              </a:buClr>
              <a:buFont typeface="Symbol" pitchFamily="2" charset="2"/>
              <a:buChar char="-"/>
              <a:tabLst/>
              <a:defRPr sz="1800" b="0" i="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8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5"/>
              </a:buClr>
              <a:buFont typeface="Symbol" pitchFamily="2" charset="2"/>
              <a:buChar char="-"/>
              <a:tabLst/>
              <a:defRPr sz="1800" b="0" i="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5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5"/>
              </a:buClr>
              <a:buFont typeface="Symbol" pitchFamily="2" charset="2"/>
              <a:buChar char="-"/>
              <a:tabLst/>
              <a:defRPr sz="1800" b="0" i="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ymbol" pitchFamily="2" charset="2"/>
              <a:buNone/>
            </a:pPr>
            <a:r>
              <a:rPr lang="de-DE" altLang="de-DE" sz="2400" dirty="0" err="1">
                <a:ea typeface="ＭＳ Ｐゴシック" panose="020B0600070205080204" pitchFamily="34" charset="-128"/>
              </a:rPr>
              <a:t>Prognsotische</a:t>
            </a:r>
            <a:r>
              <a:rPr lang="de-DE" altLang="de-DE" sz="2400" dirty="0">
                <a:ea typeface="ＭＳ Ｐゴシック" panose="020B0600070205080204" pitchFamily="34" charset="-128"/>
              </a:rPr>
              <a:t> Scores: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e-DE" altLang="de-DE" sz="2400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DIPSS</a:t>
            </a:r>
            <a:r>
              <a:rPr lang="de-DE" altLang="de-DE" sz="2400" dirty="0">
                <a:ea typeface="ＭＳ Ｐゴシック" panose="020B0600070205080204" pitchFamily="34" charset="-128"/>
              </a:rPr>
              <a:t> </a:t>
            </a:r>
            <a:r>
              <a:rPr lang="de-DE" altLang="de-DE" sz="1600" dirty="0">
                <a:ea typeface="ＭＳ Ｐゴシック" panose="020B0600070205080204" pitchFamily="34" charset="-128"/>
              </a:rPr>
              <a:t>– </a:t>
            </a:r>
            <a:r>
              <a:rPr lang="de-DE" altLang="de-DE" sz="1600" dirty="0" err="1">
                <a:ea typeface="ＭＳ Ｐゴシック" panose="020B0600070205080204" pitchFamily="34" charset="-128"/>
              </a:rPr>
              <a:t>dynamic</a:t>
            </a:r>
            <a:r>
              <a:rPr lang="de-DE" altLang="de-DE" sz="1600" dirty="0">
                <a:ea typeface="ＭＳ Ｐゴシック" panose="020B0600070205080204" pitchFamily="34" charset="-128"/>
              </a:rPr>
              <a:t> international </a:t>
            </a:r>
            <a:r>
              <a:rPr lang="de-DE" altLang="de-DE" sz="1600" dirty="0" err="1">
                <a:ea typeface="ＭＳ Ｐゴシック" panose="020B0600070205080204" pitchFamily="34" charset="-128"/>
              </a:rPr>
              <a:t>prognostic</a:t>
            </a:r>
            <a:r>
              <a:rPr lang="de-DE" altLang="de-DE" sz="1600" dirty="0">
                <a:ea typeface="ＭＳ Ｐゴシック" panose="020B0600070205080204" pitchFamily="34" charset="-128"/>
              </a:rPr>
              <a:t> </a:t>
            </a:r>
            <a:r>
              <a:rPr lang="de-DE" altLang="de-DE" sz="1600" dirty="0" err="1">
                <a:ea typeface="ＭＳ Ｐゴシック" panose="020B0600070205080204" pitchFamily="34" charset="-128"/>
              </a:rPr>
              <a:t>scoring</a:t>
            </a:r>
            <a:r>
              <a:rPr lang="de-DE" altLang="de-DE" sz="1600" dirty="0">
                <a:ea typeface="ＭＳ Ｐゴシック" panose="020B0600070205080204" pitchFamily="34" charset="-128"/>
              </a:rPr>
              <a:t> </a:t>
            </a:r>
            <a:r>
              <a:rPr lang="de-DE" altLang="de-DE" sz="1600" dirty="0" err="1">
                <a:ea typeface="ＭＳ Ｐゴシック" panose="020B0600070205080204" pitchFamily="34" charset="-128"/>
              </a:rPr>
              <a:t>system</a:t>
            </a:r>
            <a:endParaRPr lang="de-DE" altLang="de-DE" sz="1600" dirty="0">
              <a:ea typeface="ＭＳ Ｐゴシック" panose="020B0600070205080204" pitchFamily="34" charset="-128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de-DE" altLang="de-DE" sz="2400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DIPSS plus </a:t>
            </a:r>
            <a:r>
              <a:rPr lang="de-DE" altLang="de-DE" sz="1600" dirty="0">
                <a:ea typeface="ＭＳ Ｐゴシック" panose="020B0600070205080204" pitchFamily="34" charset="-128"/>
              </a:rPr>
              <a:t>– </a:t>
            </a:r>
            <a:r>
              <a:rPr lang="de-DE" altLang="de-DE" sz="1600" dirty="0" err="1">
                <a:ea typeface="ＭＳ Ｐゴシック" panose="020B0600070205080204" pitchFamily="34" charset="-128"/>
              </a:rPr>
              <a:t>dynamic</a:t>
            </a:r>
            <a:r>
              <a:rPr lang="de-DE" altLang="de-DE" sz="1600" dirty="0">
                <a:ea typeface="ＭＳ Ｐゴシック" panose="020B0600070205080204" pitchFamily="34" charset="-128"/>
              </a:rPr>
              <a:t> international </a:t>
            </a:r>
            <a:r>
              <a:rPr lang="de-DE" altLang="de-DE" sz="1600" dirty="0" err="1">
                <a:ea typeface="ＭＳ Ｐゴシック" panose="020B0600070205080204" pitchFamily="34" charset="-128"/>
              </a:rPr>
              <a:t>prognostic</a:t>
            </a:r>
            <a:r>
              <a:rPr lang="de-DE" altLang="de-DE" sz="1600" dirty="0">
                <a:ea typeface="ＭＳ Ｐゴシック" panose="020B0600070205080204" pitchFamily="34" charset="-128"/>
              </a:rPr>
              <a:t> </a:t>
            </a:r>
            <a:r>
              <a:rPr lang="de-DE" altLang="de-DE" sz="1600" dirty="0" err="1">
                <a:ea typeface="ＭＳ Ｐゴシック" panose="020B0600070205080204" pitchFamily="34" charset="-128"/>
              </a:rPr>
              <a:t>scoring</a:t>
            </a:r>
            <a:r>
              <a:rPr lang="de-DE" altLang="de-DE" sz="1600" dirty="0">
                <a:ea typeface="ＭＳ Ｐゴシック" panose="020B0600070205080204" pitchFamily="34" charset="-128"/>
              </a:rPr>
              <a:t> </a:t>
            </a:r>
            <a:r>
              <a:rPr lang="de-DE" altLang="de-DE" sz="1600" dirty="0" err="1">
                <a:ea typeface="ＭＳ Ｐゴシック" panose="020B0600070205080204" pitchFamily="34" charset="-128"/>
              </a:rPr>
              <a:t>system</a:t>
            </a:r>
            <a:r>
              <a:rPr lang="de-DE" altLang="de-DE" sz="1600" dirty="0">
                <a:ea typeface="ＭＳ Ｐゴシック" panose="020B0600070205080204" pitchFamily="34" charset="-128"/>
              </a:rPr>
              <a:t> plus</a:t>
            </a:r>
          </a:p>
          <a:p>
            <a:pPr lvl="2">
              <a:buFont typeface="Arial" panose="020B0604020202020204" pitchFamily="34" charset="0"/>
              <a:buChar char="•"/>
            </a:pPr>
            <a:endParaRPr lang="de-DE" altLang="de-DE" sz="1600" dirty="0">
              <a:ea typeface="ＭＳ Ｐゴシック" panose="020B0600070205080204" pitchFamily="34" charset="-128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de-DE" altLang="de-DE" sz="2400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MIPSS</a:t>
            </a:r>
            <a:r>
              <a:rPr lang="de-DE" altLang="de-DE" sz="2400" dirty="0">
                <a:ea typeface="ＭＳ Ｐゴシック" panose="020B0600070205080204" pitchFamily="34" charset="-128"/>
              </a:rPr>
              <a:t> </a:t>
            </a:r>
            <a:r>
              <a:rPr lang="de-DE" altLang="de-DE" sz="1600" dirty="0">
                <a:ea typeface="ＭＳ Ｐゴシック" panose="020B0600070205080204" pitchFamily="34" charset="-128"/>
              </a:rPr>
              <a:t>– </a:t>
            </a:r>
            <a:r>
              <a:rPr lang="de-DE" altLang="de-DE" sz="1600" dirty="0" err="1">
                <a:ea typeface="ＭＳ Ｐゴシック" panose="020B0600070205080204" pitchFamily="34" charset="-128"/>
              </a:rPr>
              <a:t>molecular</a:t>
            </a:r>
            <a:r>
              <a:rPr lang="de-DE" altLang="de-DE" sz="1600" dirty="0">
                <a:ea typeface="ＭＳ Ｐゴシック" panose="020B0600070205080204" pitchFamily="34" charset="-128"/>
              </a:rPr>
              <a:t> international </a:t>
            </a:r>
            <a:r>
              <a:rPr lang="de-DE" altLang="de-DE" sz="1600" dirty="0" err="1">
                <a:ea typeface="ＭＳ Ｐゴシック" panose="020B0600070205080204" pitchFamily="34" charset="-128"/>
              </a:rPr>
              <a:t>prognostic</a:t>
            </a:r>
            <a:r>
              <a:rPr lang="de-DE" altLang="de-DE" sz="1600" dirty="0">
                <a:ea typeface="ＭＳ Ｐゴシック" panose="020B0600070205080204" pitchFamily="34" charset="-128"/>
              </a:rPr>
              <a:t> </a:t>
            </a:r>
            <a:r>
              <a:rPr lang="de-DE" altLang="de-DE" sz="1600" dirty="0" err="1">
                <a:ea typeface="ＭＳ Ｐゴシック" panose="020B0600070205080204" pitchFamily="34" charset="-128"/>
              </a:rPr>
              <a:t>scoring</a:t>
            </a:r>
            <a:r>
              <a:rPr lang="de-DE" altLang="de-DE" sz="1600" dirty="0">
                <a:ea typeface="ＭＳ Ｐゴシック" panose="020B0600070205080204" pitchFamily="34" charset="-128"/>
              </a:rPr>
              <a:t> </a:t>
            </a:r>
            <a:r>
              <a:rPr lang="de-DE" altLang="de-DE" sz="1600" dirty="0" err="1">
                <a:ea typeface="ＭＳ Ｐゴシック" panose="020B0600070205080204" pitchFamily="34" charset="-128"/>
              </a:rPr>
              <a:t>system</a:t>
            </a:r>
            <a:endParaRPr lang="de-DE" altLang="de-DE" sz="1600" dirty="0">
              <a:ea typeface="ＭＳ Ｐゴシック" panose="020B0600070205080204" pitchFamily="34" charset="-128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de-DE" altLang="de-DE" sz="2400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MIPSS V2 </a:t>
            </a:r>
            <a:r>
              <a:rPr lang="de-DE" altLang="de-DE" sz="1600" dirty="0">
                <a:ea typeface="ＭＳ Ｐゴシック" panose="020B0600070205080204" pitchFamily="34" charset="-128"/>
              </a:rPr>
              <a:t>– </a:t>
            </a:r>
            <a:r>
              <a:rPr lang="de-DE" altLang="de-DE" sz="1600" dirty="0" err="1">
                <a:ea typeface="ＭＳ Ｐゴシック" panose="020B0600070205080204" pitchFamily="34" charset="-128"/>
              </a:rPr>
              <a:t>molecular</a:t>
            </a:r>
            <a:r>
              <a:rPr lang="de-DE" altLang="de-DE" sz="1600" dirty="0">
                <a:ea typeface="ＭＳ Ｐゴシック" panose="020B0600070205080204" pitchFamily="34" charset="-128"/>
              </a:rPr>
              <a:t> international </a:t>
            </a:r>
            <a:r>
              <a:rPr lang="de-DE" altLang="de-DE" sz="1600" dirty="0" err="1">
                <a:ea typeface="ＭＳ Ｐゴシック" panose="020B0600070205080204" pitchFamily="34" charset="-128"/>
              </a:rPr>
              <a:t>prognostic</a:t>
            </a:r>
            <a:r>
              <a:rPr lang="de-DE" altLang="de-DE" sz="1600" dirty="0">
                <a:ea typeface="ＭＳ Ｐゴシック" panose="020B0600070205080204" pitchFamily="34" charset="-128"/>
              </a:rPr>
              <a:t> </a:t>
            </a:r>
            <a:r>
              <a:rPr lang="de-DE" altLang="de-DE" sz="1600" dirty="0" err="1">
                <a:ea typeface="ＭＳ Ｐゴシック" panose="020B0600070205080204" pitchFamily="34" charset="-128"/>
              </a:rPr>
              <a:t>scoring</a:t>
            </a:r>
            <a:r>
              <a:rPr lang="de-DE" altLang="de-DE" sz="1600" dirty="0">
                <a:ea typeface="ＭＳ Ｐゴシック" panose="020B0600070205080204" pitchFamily="34" charset="-128"/>
              </a:rPr>
              <a:t> </a:t>
            </a:r>
            <a:r>
              <a:rPr lang="de-DE" altLang="de-DE" sz="1600" dirty="0" err="1">
                <a:ea typeface="ＭＳ Ｐゴシック" panose="020B0600070205080204" pitchFamily="34" charset="-128"/>
              </a:rPr>
              <a:t>system</a:t>
            </a:r>
            <a:r>
              <a:rPr lang="de-DE" altLang="de-DE" sz="1600" dirty="0">
                <a:ea typeface="ＭＳ Ｐゴシック" panose="020B0600070205080204" pitchFamily="34" charset="-128"/>
              </a:rPr>
              <a:t>, </a:t>
            </a:r>
            <a:r>
              <a:rPr lang="de-DE" altLang="de-DE" sz="1600" dirty="0" err="1">
                <a:ea typeface="ＭＳ Ｐゴシック" panose="020B0600070205080204" pitchFamily="34" charset="-128"/>
              </a:rPr>
              <a:t>version</a:t>
            </a:r>
            <a:r>
              <a:rPr lang="de-DE" altLang="de-DE" sz="1600" dirty="0">
                <a:ea typeface="ＭＳ Ｐゴシック" panose="020B0600070205080204" pitchFamily="34" charset="-128"/>
              </a:rPr>
              <a:t> 2</a:t>
            </a:r>
          </a:p>
          <a:p>
            <a:pPr lvl="2">
              <a:buFont typeface="Arial" panose="020B0604020202020204" pitchFamily="34" charset="0"/>
              <a:buChar char="•"/>
            </a:pPr>
            <a:endParaRPr lang="de-DE" altLang="de-DE" sz="1600" dirty="0">
              <a:ea typeface="ＭＳ Ｐゴシック" panose="020B0600070205080204" pitchFamily="34" charset="-128"/>
            </a:endParaRPr>
          </a:p>
          <a:p>
            <a:pPr lvl="2">
              <a:buFont typeface="Arial" panose="020B0604020202020204" pitchFamily="34" charset="0"/>
              <a:buChar char="•"/>
            </a:pPr>
            <a:endParaRPr lang="de-DE" altLang="de-DE" sz="1600" dirty="0">
              <a:ea typeface="ＭＳ Ｐゴシック" panose="020B0600070205080204" pitchFamily="34" charset="-128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de-DE" altLang="de-DE" sz="2400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MYSEC</a:t>
            </a:r>
            <a:r>
              <a:rPr lang="de-DE" altLang="de-DE" sz="2400" dirty="0">
                <a:ea typeface="ＭＳ Ｐゴシック" panose="020B0600070205080204" pitchFamily="34" charset="-128"/>
              </a:rPr>
              <a:t> </a:t>
            </a:r>
            <a:r>
              <a:rPr lang="de-DE" altLang="de-DE" sz="1600" dirty="0">
                <a:ea typeface="ＭＳ Ｐゴシック" panose="020B0600070205080204" pitchFamily="34" charset="-128"/>
              </a:rPr>
              <a:t>– </a:t>
            </a:r>
            <a:r>
              <a:rPr lang="de-DE" altLang="de-DE" sz="1600" dirty="0" err="1">
                <a:ea typeface="ＭＳ Ｐゴシック" panose="020B0600070205080204" pitchFamily="34" charset="-128"/>
              </a:rPr>
              <a:t>secondary</a:t>
            </a:r>
            <a:r>
              <a:rPr lang="de-DE" altLang="de-DE" sz="1600" dirty="0">
                <a:ea typeface="ＭＳ Ｐゴシック" panose="020B0600070205080204" pitchFamily="34" charset="-128"/>
              </a:rPr>
              <a:t> myelofibrosis score</a:t>
            </a:r>
          </a:p>
          <a:p>
            <a:pPr lvl="2">
              <a:buFont typeface="Arial" panose="020B0604020202020204" pitchFamily="34" charset="0"/>
              <a:buChar char="•"/>
            </a:pPr>
            <a:endParaRPr lang="de-DE" altLang="de-DE" sz="1600" dirty="0">
              <a:ea typeface="ＭＳ Ｐゴシック" panose="020B0600070205080204" pitchFamily="34" charset="-128"/>
            </a:endParaRPr>
          </a:p>
          <a:p>
            <a:pPr lvl="2">
              <a:buFont typeface="Arial" panose="020B0604020202020204" pitchFamily="34" charset="0"/>
              <a:buChar char="•"/>
            </a:pPr>
            <a:endParaRPr lang="de-DE" altLang="de-DE" sz="1600" dirty="0">
              <a:ea typeface="ＭＳ Ｐゴシック" panose="020B0600070205080204" pitchFamily="34" charset="-12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9C108F-49BF-A1BA-ACD0-2D290451C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3617" y="4437891"/>
            <a:ext cx="7119992" cy="197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7302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4D304-BAE9-C098-BE34-DEE9E4C93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>
                <a:latin typeface="Arial" panose="020B0604020202020204" pitchFamily="34" charset="0"/>
                <a:ea typeface="ＭＳ Ｐゴシック" panose="020B0600070205080204" pitchFamily="34" charset="-128"/>
              </a:rPr>
              <a:t>Primäre </a:t>
            </a:r>
            <a:r>
              <a:rPr lang="de-DE" altLang="de-DE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Myelofibrose</a:t>
            </a:r>
            <a:r>
              <a:rPr lang="de-DE" altLang="de-DE" dirty="0">
                <a:latin typeface="Arial" panose="020B0604020202020204" pitchFamily="34" charset="0"/>
                <a:ea typeface="ＭＳ Ｐゴシック" panose="020B0600070205080204" pitchFamily="34" charset="-128"/>
              </a:rPr>
              <a:t> (PMF)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E1648B-41D5-AC2E-17A0-C8E73D2F04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6629B-5517-0A4F-8F5A-29A4F56E2B60}" type="slidenum">
              <a:rPr lang="de-DE" smtClean="0"/>
              <a:pPr/>
              <a:t>19</a:t>
            </a:fld>
            <a:r>
              <a:rPr lang="de-DE" dirty="0"/>
              <a:t> </a:t>
            </a:r>
            <a:r>
              <a:rPr lang="de-DE" dirty="0">
                <a:solidFill>
                  <a:schemeClr val="accent5"/>
                </a:solidFill>
              </a:rPr>
              <a:t>|</a:t>
            </a:r>
            <a:r>
              <a:rPr lang="de-DE" dirty="0">
                <a:solidFill>
                  <a:srgbClr val="BE0028"/>
                </a:solidFill>
              </a:rPr>
              <a:t> </a:t>
            </a:r>
            <a:r>
              <a:rPr lang="de-DE" sz="1100" b="0" dirty="0"/>
              <a:t>10. Patient*innen- und Angehörigen-Forum</a:t>
            </a:r>
            <a:r>
              <a:rPr lang="de-DE" sz="1100" dirty="0"/>
              <a:t>– Freiburg – </a:t>
            </a:r>
            <a:r>
              <a:rPr lang="de-DE" dirty="0"/>
              <a:t>23. November 2024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C32189A5-E089-38D2-ED8B-8E843E330427}"/>
              </a:ext>
            </a:extLst>
          </p:cNvPr>
          <p:cNvSpPr>
            <a:spLocks noGrp="1"/>
          </p:cNvSpPr>
          <p:nvPr>
            <p:ph type="subTitle" idx="11"/>
          </p:nvPr>
        </p:nvSpPr>
        <p:spPr/>
        <p:txBody>
          <a:bodyPr/>
          <a:lstStyle/>
          <a:p>
            <a:r>
              <a:rPr lang="en-US" dirty="0" err="1"/>
              <a:t>Therapie</a:t>
            </a:r>
            <a:endParaRPr lang="en-US" dirty="0"/>
          </a:p>
        </p:txBody>
      </p:sp>
      <p:pic>
        <p:nvPicPr>
          <p:cNvPr id="5" name="Graphic 6">
            <a:extLst>
              <a:ext uri="{FF2B5EF4-FFF2-40B4-BE49-F238E27FC236}">
                <a16:creationId xmlns:a16="http://schemas.microsoft.com/office/drawing/2014/main" id="{1ACD8DDD-A68C-472C-0EBE-B45A6297B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764" y="580763"/>
            <a:ext cx="9373066" cy="6040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816E7A-B1CD-1FF8-F385-F0A68F194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4249" y="5877919"/>
            <a:ext cx="1729163" cy="47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CD3C16-6CAB-6178-B10C-008FBBE9A9E1}"/>
              </a:ext>
            </a:extLst>
          </p:cNvPr>
          <p:cNvSpPr txBox="1"/>
          <p:nvPr/>
        </p:nvSpPr>
        <p:spPr>
          <a:xfrm>
            <a:off x="5991605" y="4755753"/>
            <a:ext cx="8739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000" dirty="0">
                <a:latin typeface="Arial" panose="020B0604020202020204" pitchFamily="34" charset="0"/>
                <a:cs typeface="Arial" panose="020B0604020202020204" pitchFamily="34" charset="0"/>
              </a:rPr>
              <a:t>Momelotinib</a:t>
            </a:r>
          </a:p>
        </p:txBody>
      </p:sp>
    </p:spTree>
    <p:extLst>
      <p:ext uri="{BB962C8B-B14F-4D97-AF65-F5344CB8AC3E}">
        <p14:creationId xmlns:p14="http://schemas.microsoft.com/office/powerpoint/2010/main" val="4038611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4AFA89-7C3E-1567-A570-669B79F480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8EC8D2F-5DD3-35CF-5589-622EC9B55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700880"/>
            <a:ext cx="9936162" cy="566530"/>
          </a:xfrm>
        </p:spPr>
        <p:txBody>
          <a:bodyPr/>
          <a:lstStyle/>
          <a:p>
            <a:r>
              <a:rPr lang="de-DE" dirty="0"/>
              <a:t>Einführungsvortrag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C136C8A-1749-0DC2-540D-9C8FACBD3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704126"/>
            <a:ext cx="9936162" cy="365126"/>
          </a:xfrm>
        </p:spPr>
        <p:txBody>
          <a:bodyPr/>
          <a:lstStyle/>
          <a:p>
            <a:r>
              <a:rPr lang="de-DE" dirty="0"/>
              <a:t>Ziel: eine gemeinsame Basis schaffen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C145296-D745-265B-E746-D163C1FA61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6629B-5517-0A4F-8F5A-29A4F56E2B60}" type="slidenum">
              <a:rPr lang="de-DE"/>
              <a:pPr/>
              <a:t>2</a:t>
            </a:fld>
            <a:r>
              <a:rPr lang="de-DE" dirty="0"/>
              <a:t> </a:t>
            </a:r>
            <a:r>
              <a:rPr lang="de-DE" dirty="0">
                <a:solidFill>
                  <a:schemeClr val="accent5"/>
                </a:solidFill>
              </a:rPr>
              <a:t>|</a:t>
            </a:r>
            <a:r>
              <a:rPr lang="de-DE" dirty="0"/>
              <a:t> </a:t>
            </a:r>
            <a:r>
              <a:rPr lang="de-DE" sz="1100" b="0" dirty="0"/>
              <a:t>10. Patient*innen- und Angehörigen-Forum</a:t>
            </a:r>
            <a:r>
              <a:rPr lang="de-DE" sz="1100" dirty="0"/>
              <a:t>– Freiburg – </a:t>
            </a:r>
            <a:r>
              <a:rPr lang="de-DE" dirty="0"/>
              <a:t>23. November 2024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01EF413F-039F-45BE-E55D-7327C43D717C}"/>
              </a:ext>
            </a:extLst>
          </p:cNvPr>
          <p:cNvSpPr txBox="1">
            <a:spLocks/>
          </p:cNvSpPr>
          <p:nvPr/>
        </p:nvSpPr>
        <p:spPr>
          <a:xfrm>
            <a:off x="515937" y="2679192"/>
            <a:ext cx="9953627" cy="34977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5"/>
              </a:buClr>
              <a:buFont typeface="Symbol" pitchFamily="2" charset="2"/>
              <a:buNone/>
              <a:defRPr sz="2400" b="0" i="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5"/>
              </a:buClr>
              <a:buFont typeface="Symbol" pitchFamily="2" charset="2"/>
              <a:buNone/>
              <a:tabLst/>
              <a:defRPr sz="20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5"/>
              </a:buClr>
              <a:buFont typeface="Symbol" pitchFamily="2" charset="2"/>
              <a:buNone/>
              <a:tabLst/>
              <a:defRPr sz="18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5"/>
              </a:buClr>
              <a:buFont typeface="Symbol" pitchFamily="2" charset="2"/>
              <a:buNone/>
              <a:tabLst/>
              <a:defRPr sz="16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5"/>
              </a:buClr>
              <a:buFont typeface="Symbol" pitchFamily="2" charset="2"/>
              <a:buNone/>
              <a:tabLst/>
              <a:defRPr sz="16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defRPr/>
            </a:pPr>
            <a:r>
              <a:rPr lang="de-DE" altLang="de-DE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Überblick über die 4 </a:t>
            </a:r>
            <a:r>
              <a:rPr lang="de-DE" altLang="de-DE" sz="24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häufigsten</a:t>
            </a:r>
            <a:r>
              <a:rPr lang="de-DE" altLang="de-DE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MPN</a:t>
            </a:r>
          </a:p>
          <a:p>
            <a:pPr lvl="1">
              <a:buFont typeface="Wingdings" panose="05000000000000000000" pitchFamily="2" charset="2"/>
              <a:buChar char="è"/>
              <a:defRPr/>
            </a:pPr>
            <a:endParaRPr lang="de-DE" altLang="de-DE" sz="2400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de-DE" altLang="de-DE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Essentielle </a:t>
            </a:r>
            <a:r>
              <a:rPr lang="de-DE" altLang="de-DE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Thrombozythämie</a:t>
            </a:r>
            <a:r>
              <a:rPr lang="de-DE" altLang="de-DE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(ET)</a:t>
            </a: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de-DE" altLang="de-DE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Polycythaemia</a:t>
            </a:r>
            <a:r>
              <a:rPr lang="de-DE" altLang="de-DE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vera (PV)</a:t>
            </a: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de-DE" altLang="de-DE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Primäre </a:t>
            </a:r>
            <a:r>
              <a:rPr lang="de-DE" altLang="de-DE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Myelofibrose</a:t>
            </a:r>
            <a:r>
              <a:rPr lang="de-DE" altLang="de-DE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(PMF)</a:t>
            </a: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de-DE" sz="2400" dirty="0">
                <a:solidFill>
                  <a:schemeClr val="tx1"/>
                </a:solidFill>
              </a:rPr>
              <a:t>Chronische myeloische Leukämie (CML)</a:t>
            </a:r>
          </a:p>
          <a:p>
            <a:pPr lvl="1">
              <a:defRPr/>
            </a:pPr>
            <a:endParaRPr lang="de-DE" altLang="de-DE" sz="2400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lvl="1">
              <a:buFont typeface="Wingdings" panose="05000000000000000000" pitchFamily="2" charset="2"/>
              <a:buChar char="è"/>
              <a:defRPr/>
            </a:pPr>
            <a:r>
              <a:rPr lang="de-DE" altLang="de-DE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Fragen und offene Diskussion</a:t>
            </a:r>
          </a:p>
          <a:p>
            <a:pPr marL="0" indent="0">
              <a:defRPr/>
            </a:pPr>
            <a:endParaRPr lang="en-GB" altLang="de-DE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0F5A35-84F2-D82C-FC8A-2F8B71770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4249" y="5877919"/>
            <a:ext cx="1729163" cy="47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97062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805C68-7502-4314-CB53-D4E269C44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Chronische myeloische Leukämie (CML)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E65F0A1-205C-A1B0-D094-BD14D764E4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7" y="1434195"/>
            <a:ext cx="11317475" cy="440372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altLang="de-DE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Hauptmerkmal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e-DE" altLang="de-DE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definierende genetische Veränderung </a:t>
            </a:r>
            <a:r>
              <a:rPr lang="de-DE" altLang="de-DE" sz="2400" dirty="0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BCR::ABL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de-DE" altLang="de-DE" dirty="0">
                <a:latin typeface="Arial" panose="020B0604020202020204" pitchFamily="34" charset="0"/>
                <a:ea typeface="ＭＳ Ｐゴシック" panose="020B0600070205080204" pitchFamily="34" charset="-128"/>
              </a:rPr>
              <a:t>Ausschwemmung unfertiger weißer Blutkörperchen ins Blut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altLang="de-DE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Symptome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e-DE" altLang="de-DE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zu viele weiße Blutkörperchen </a:t>
            </a:r>
            <a:r>
              <a:rPr lang="de-DE" altLang="de-DE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- Leukozytose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e-DE" altLang="de-DE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vergrößerte Milz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e-DE" altLang="de-DE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Blutarmut </a:t>
            </a:r>
            <a:r>
              <a:rPr lang="de-DE" altLang="de-DE" dirty="0">
                <a:ea typeface="ＭＳ Ｐゴシック" panose="020B0600070205080204" pitchFamily="34" charset="-128"/>
              </a:rPr>
              <a:t>– </a:t>
            </a:r>
            <a:r>
              <a:rPr lang="de-DE" altLang="de-DE" dirty="0">
                <a:latin typeface="Arial" panose="020B0604020202020204" pitchFamily="34" charset="0"/>
                <a:ea typeface="ＭＳ Ｐゴシック" panose="020B0600070205080204" pitchFamily="34" charset="-128"/>
              </a:rPr>
              <a:t>Anämie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e-DE" altLang="de-DE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Allgemein - Symptome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de-DE" altLang="de-DE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Nachtscheiß, Fieber, Gewichtsverlust</a:t>
            </a:r>
          </a:p>
          <a:p>
            <a:pPr marL="540000" lvl="2" indent="0">
              <a:buNone/>
            </a:pPr>
            <a:endParaRPr lang="de-DE" altLang="de-DE" sz="24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e-DE" altLang="de-DE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Prognose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e-DE" altLang="de-DE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unter moderner Therapie – normale Lebenserwartung möglich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de-DE" altLang="de-DE" sz="2000" dirty="0">
                <a:ea typeface="ＭＳ Ｐゴシック" panose="020B0600070205080204" pitchFamily="34" charset="-128"/>
              </a:rPr>
              <a:t>a</a:t>
            </a:r>
            <a:r>
              <a:rPr lang="de-DE" altLang="de-DE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bhängig vom Risikoprofil und Ansprechen auf die Therapie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de-DE" altLang="de-DE" sz="2000" dirty="0">
                <a:ea typeface="ＭＳ Ｐゴシック" panose="020B0600070205080204" pitchFamily="34" charset="-128"/>
              </a:rPr>
              <a:t>u</a:t>
            </a:r>
            <a:r>
              <a:rPr lang="de-DE" altLang="de-DE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nbehandelt : Übergang in </a:t>
            </a:r>
            <a:r>
              <a:rPr lang="de-DE" altLang="de-DE" sz="20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Blastenkrise</a:t>
            </a:r>
            <a:r>
              <a:rPr lang="de-DE" altLang="de-DE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/ </a:t>
            </a:r>
            <a:r>
              <a:rPr lang="de-DE" altLang="de-DE" sz="2000" dirty="0">
                <a:ea typeface="ＭＳ Ｐゴシック" panose="020B0600070205080204" pitchFamily="34" charset="-128"/>
              </a:rPr>
              <a:t>akute Leukämie</a:t>
            </a:r>
            <a:endParaRPr lang="de-DE" altLang="de-DE" sz="20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8AEF4B4-3B36-454F-CD51-F35B576206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6629B-5517-0A4F-8F5A-29A4F56E2B60}" type="slidenum">
              <a:rPr lang="de-DE"/>
              <a:pPr/>
              <a:t>20</a:t>
            </a:fld>
            <a:r>
              <a:rPr lang="de-DE" dirty="0"/>
              <a:t> </a:t>
            </a:r>
            <a:r>
              <a:rPr lang="de-DE" dirty="0">
                <a:solidFill>
                  <a:schemeClr val="accent5"/>
                </a:solidFill>
              </a:rPr>
              <a:t>|</a:t>
            </a:r>
            <a:r>
              <a:rPr lang="de-DE" dirty="0">
                <a:solidFill>
                  <a:srgbClr val="BE0028"/>
                </a:solidFill>
              </a:rPr>
              <a:t> </a:t>
            </a:r>
            <a:r>
              <a:rPr lang="de-DE" sz="1100" b="0" dirty="0"/>
              <a:t>10. Patient*innen- und Angehörigen-Forum</a:t>
            </a:r>
            <a:r>
              <a:rPr lang="de-DE" sz="1100" dirty="0"/>
              <a:t>– Freiburg – </a:t>
            </a:r>
            <a:r>
              <a:rPr lang="de-DE" dirty="0"/>
              <a:t>23. November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2B9EF2-B884-E701-7091-DC0C9EAAB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4249" y="5877919"/>
            <a:ext cx="1729163" cy="47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C81ECA-7F6B-CF5A-ED7B-CDECC68B3E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01" b="3074"/>
          <a:stretch/>
        </p:blipFill>
        <p:spPr>
          <a:xfrm>
            <a:off x="10748409" y="184934"/>
            <a:ext cx="825500" cy="211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533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111161-9BA9-D405-07B7-2787A7410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499D74-B12C-7354-6443-90BF34C9D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Chronische myeloische Leukämie (CML)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12FD04-EDF9-FB7B-EF3B-932679C9F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7" y="1773238"/>
            <a:ext cx="10723991" cy="4403725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de-DE" sz="2400" dirty="0"/>
              <a:t>Therapie: spezifische </a:t>
            </a:r>
            <a:r>
              <a:rPr lang="de-DE" sz="2400" dirty="0">
                <a:solidFill>
                  <a:srgbClr val="C00000"/>
                </a:solidFill>
              </a:rPr>
              <a:t>BCR::ABL</a:t>
            </a:r>
            <a:r>
              <a:rPr lang="de-DE" sz="2400" i="1" dirty="0"/>
              <a:t>-</a:t>
            </a:r>
            <a:r>
              <a:rPr lang="de-DE" sz="2400" dirty="0"/>
              <a:t>Inhibitoren</a:t>
            </a:r>
          </a:p>
          <a:p>
            <a:pPr>
              <a:buFontTx/>
              <a:buChar char="-"/>
              <a:defRPr/>
            </a:pPr>
            <a:endParaRPr lang="de-DE" sz="2400" dirty="0"/>
          </a:p>
          <a:p>
            <a:pPr>
              <a:buFontTx/>
              <a:buChar char="-"/>
              <a:defRPr/>
            </a:pPr>
            <a:endParaRPr lang="de-DE" sz="2400" dirty="0"/>
          </a:p>
          <a:p>
            <a:pPr>
              <a:buFontTx/>
              <a:buChar char="-"/>
              <a:defRPr/>
            </a:pPr>
            <a:endParaRPr lang="de-DE" sz="2400" dirty="0"/>
          </a:p>
          <a:p>
            <a:pPr marL="0" indent="0">
              <a:buNone/>
              <a:defRPr/>
            </a:pPr>
            <a:endParaRPr lang="de-DE" sz="2400" dirty="0"/>
          </a:p>
          <a:p>
            <a:pPr marL="0" indent="0">
              <a:buNone/>
              <a:defRPr/>
            </a:pPr>
            <a:endParaRPr lang="de-DE" sz="2400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de-DE" sz="2400" dirty="0"/>
              <a:t>Bei Unwirksamkeit oder nicht zu tolerierenden Nebenwirkungen:</a:t>
            </a:r>
          </a:p>
          <a:p>
            <a:pPr lvl="2">
              <a:buFont typeface="Arial" panose="020B0604020202020204" pitchFamily="34" charset="0"/>
              <a:buChar char="•"/>
              <a:defRPr/>
            </a:pPr>
            <a:r>
              <a:rPr lang="de-DE" sz="2000" dirty="0"/>
              <a:t>Wechsel des Inhibitors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de-DE" sz="2400" dirty="0"/>
              <a:t>Dauertherapie</a:t>
            </a:r>
          </a:p>
          <a:p>
            <a:pPr lvl="2">
              <a:buFont typeface="Arial" panose="020B0604020202020204" pitchFamily="34" charset="0"/>
              <a:buChar char="•"/>
              <a:defRPr/>
            </a:pPr>
            <a:r>
              <a:rPr lang="de-DE" sz="2000" dirty="0"/>
              <a:t>Absetzen der Therapie unter bestimmten Umständen möglich</a:t>
            </a:r>
          </a:p>
          <a:p>
            <a:pPr marL="270000" lvl="1" indent="0">
              <a:buNone/>
              <a:defRPr/>
            </a:pPr>
            <a:endParaRPr lang="de-DE" sz="2000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de-DE" sz="2400" dirty="0"/>
              <a:t>bei Unwirksamkeit mehrerer Inhibitoren: allogene Stammzelltransplantation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de-DE" dirty="0"/>
              <a:t>nur noch selten notwendig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483C4EC-ADFC-FFFA-6EBC-51907F6B87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6629B-5517-0A4F-8F5A-29A4F56E2B60}" type="slidenum">
              <a:rPr lang="de-DE"/>
              <a:pPr/>
              <a:t>21</a:t>
            </a:fld>
            <a:r>
              <a:rPr lang="de-DE" dirty="0"/>
              <a:t> </a:t>
            </a:r>
            <a:r>
              <a:rPr lang="de-DE" dirty="0">
                <a:solidFill>
                  <a:schemeClr val="accent5"/>
                </a:solidFill>
              </a:rPr>
              <a:t>|</a:t>
            </a:r>
            <a:r>
              <a:rPr lang="de-DE" dirty="0">
                <a:solidFill>
                  <a:srgbClr val="BE0028"/>
                </a:solidFill>
              </a:rPr>
              <a:t> </a:t>
            </a:r>
            <a:r>
              <a:rPr lang="de-DE" sz="1100" b="0" dirty="0"/>
              <a:t>10. Patient*innen- und Angehörigen-Forum</a:t>
            </a:r>
            <a:r>
              <a:rPr lang="de-DE" sz="1100" dirty="0"/>
              <a:t>– Freiburg – </a:t>
            </a:r>
            <a:r>
              <a:rPr lang="de-DE" dirty="0"/>
              <a:t>23. November 2024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403F8F6F-BCDE-3ED8-EA61-8322569A1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131" y="2283037"/>
            <a:ext cx="7315200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506151-3FFE-9ADD-ED92-FA7E534BB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4249" y="5877919"/>
            <a:ext cx="1729163" cy="47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11856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platzhalter 11">
            <a:extLst>
              <a:ext uri="{FF2B5EF4-FFF2-40B4-BE49-F238E27FC236}">
                <a16:creationId xmlns:a16="http://schemas.microsoft.com/office/drawing/2014/main" id="{69185E7E-CC6F-D72E-1929-6982D10F8F3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t="7563" b="7563"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2382AC25-38C0-18BA-F1E8-E6D5B6873A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Vielen Dank!</a:t>
            </a:r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E477B508-6B4C-E9C5-EEA1-BE6851F707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sz="2400" dirty="0"/>
              <a:t>10. Patient*innen und Angehörigenforum – Freiburg</a:t>
            </a:r>
          </a:p>
          <a:p>
            <a:r>
              <a:rPr lang="de-DE" dirty="0"/>
              <a:t>23. November 2024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4273C1F-6460-72C4-7FF3-FC302BE19F7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1702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4AFA89-7C3E-1567-A570-669B79F480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C145296-D745-265B-E746-D163C1FA61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6629B-5517-0A4F-8F5A-29A4F56E2B60}" type="slidenum">
              <a:rPr lang="de-DE"/>
              <a:pPr/>
              <a:t>3</a:t>
            </a:fld>
            <a:r>
              <a:rPr lang="de-DE" dirty="0"/>
              <a:t> </a:t>
            </a:r>
            <a:r>
              <a:rPr lang="de-DE" dirty="0">
                <a:solidFill>
                  <a:schemeClr val="accent5"/>
                </a:solidFill>
              </a:rPr>
              <a:t>|</a:t>
            </a:r>
            <a:r>
              <a:rPr lang="de-DE" dirty="0"/>
              <a:t> </a:t>
            </a:r>
            <a:r>
              <a:rPr lang="de-DE" sz="1100" b="0" dirty="0"/>
              <a:t>10. Patient*innen- und Angehörigen-Forum</a:t>
            </a:r>
            <a:r>
              <a:rPr lang="de-DE" sz="1100" dirty="0"/>
              <a:t>– Freiburg – </a:t>
            </a:r>
            <a:r>
              <a:rPr lang="de-DE" dirty="0"/>
              <a:t>23. November 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0F5A35-84F2-D82C-FC8A-2F8B71770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4249" y="5877919"/>
            <a:ext cx="1729163" cy="47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A diagram of a cell division&#10;&#10;Description automatically generated">
            <a:extLst>
              <a:ext uri="{FF2B5EF4-FFF2-40B4-BE49-F238E27FC236}">
                <a16:creationId xmlns:a16="http://schemas.microsoft.com/office/drawing/2014/main" id="{1BE98AF5-F2A6-4EB4-5E78-1C97A0FA03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85" t="11384" r="10944" b="23529"/>
          <a:stretch/>
        </p:blipFill>
        <p:spPr>
          <a:xfrm>
            <a:off x="299260" y="407382"/>
            <a:ext cx="6301047" cy="35412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AD99C83-11EE-4B04-0953-25BF3D7E5B69}"/>
              </a:ext>
            </a:extLst>
          </p:cNvPr>
          <p:cNvSpPr txBox="1"/>
          <p:nvPr/>
        </p:nvSpPr>
        <p:spPr>
          <a:xfrm>
            <a:off x="299260" y="3956858"/>
            <a:ext cx="116211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DE" sz="23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TARgetinG </a:t>
            </a:r>
            <a:r>
              <a:rPr lang="en-US" sz="23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disease</a:t>
            </a:r>
            <a:r>
              <a:rPr lang="en-DE" sz="23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pErsisTence and </a:t>
            </a:r>
            <a:r>
              <a:rPr lang="en-US" sz="23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progression</a:t>
            </a:r>
            <a:r>
              <a:rPr lang="en-DE" sz="23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of MyeloProliferative Neoplasms </a:t>
            </a:r>
            <a:r>
              <a:rPr lang="en-US" sz="23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(TARGET-MPN)</a:t>
            </a:r>
            <a:endParaRPr lang="en-DE" sz="23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CD0526-C7AF-0D67-2E30-D03728C53D5C}"/>
              </a:ext>
            </a:extLst>
          </p:cNvPr>
          <p:cNvSpPr txBox="1"/>
          <p:nvPr/>
        </p:nvSpPr>
        <p:spPr>
          <a:xfrm>
            <a:off x="299260" y="4992053"/>
            <a:ext cx="488233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DE" sz="16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Sprecher:</a:t>
            </a:r>
            <a:r>
              <a:rPr lang="en-DE" sz="1600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DE" sz="1600" kern="1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Florian H. Heidel, MD</a:t>
            </a:r>
            <a:endParaRPr lang="en-DE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1600" kern="1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Medizinische Hochschule Hannover (MHH</a:t>
            </a:r>
            <a:r>
              <a:rPr lang="en-US" sz="1600" kern="1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en-US" sz="1600" kern="1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Hämatologie, </a:t>
            </a:r>
            <a:r>
              <a:rPr lang="en-US" sz="1600" kern="1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Hämostase</a:t>
            </a:r>
            <a:r>
              <a:rPr lang="en-US" sz="1600" kern="1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600" kern="1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Onkologie</a:t>
            </a:r>
            <a:r>
              <a:rPr lang="en-US" sz="1600" kern="1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und </a:t>
            </a:r>
            <a:r>
              <a:rPr lang="en-US" sz="1600" kern="1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Stamm</a:t>
            </a:r>
            <a:r>
              <a:rPr lang="en-US" sz="1600" kern="100" dirty="0" err="1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z</a:t>
            </a:r>
            <a:r>
              <a:rPr lang="en-US" sz="1600" kern="1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ell</a:t>
            </a:r>
            <a:r>
              <a:rPr lang="en-US" sz="1600" kern="1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Transplantation</a:t>
            </a:r>
            <a:endParaRPr lang="en-DE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6C12E0-ECD0-240A-128A-BF0F38CB657A}"/>
              </a:ext>
            </a:extLst>
          </p:cNvPr>
          <p:cNvSpPr txBox="1"/>
          <p:nvPr/>
        </p:nvSpPr>
        <p:spPr>
          <a:xfrm>
            <a:off x="6379715" y="4992053"/>
            <a:ext cx="57378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DE" sz="1600" b="1" kern="100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Sprecherin</a:t>
            </a:r>
            <a:r>
              <a:rPr lang="en-DE" sz="16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r>
              <a:rPr lang="en-DE" sz="1600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DE" sz="1600" kern="1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Heike L. Pahl, MD PhD</a:t>
            </a:r>
            <a:endParaRPr lang="en-DE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de-DE" sz="1600" kern="1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Universitätsklinikum Freiburg</a:t>
            </a:r>
            <a:endParaRPr lang="en-DE" sz="1600" kern="1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1600" kern="1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Hämatologie, </a:t>
            </a:r>
            <a:r>
              <a:rPr lang="en-US" sz="1600" kern="1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Onkologie</a:t>
            </a:r>
            <a:r>
              <a:rPr lang="en-US" sz="1600" kern="1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und </a:t>
            </a:r>
            <a:r>
              <a:rPr lang="en-US" sz="1600" kern="1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Stamm</a:t>
            </a:r>
            <a:r>
              <a:rPr lang="en-US" sz="1600" kern="100" dirty="0" err="1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z</a:t>
            </a:r>
            <a:r>
              <a:rPr lang="en-US" sz="1600" kern="1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ell</a:t>
            </a:r>
            <a:r>
              <a:rPr lang="en-US" sz="1600" kern="1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Transplantation</a:t>
            </a:r>
            <a:endParaRPr lang="en-DE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1BF0F4D-0D20-C8D3-F396-087A37D4E706}"/>
              </a:ext>
            </a:extLst>
          </p:cNvPr>
          <p:cNvGrpSpPr/>
          <p:nvPr/>
        </p:nvGrpSpPr>
        <p:grpSpPr>
          <a:xfrm>
            <a:off x="7443884" y="501264"/>
            <a:ext cx="4056904" cy="2064730"/>
            <a:chOff x="7443884" y="501264"/>
            <a:chExt cx="4056904" cy="206473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3C4D4B7-1B6E-E892-526F-F862A5D9B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534604" y="501264"/>
              <a:ext cx="3966184" cy="185305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6888607-A35E-184C-FC62-348E2790DAF7}"/>
                </a:ext>
              </a:extLst>
            </p:cNvPr>
            <p:cNvSpPr txBox="1"/>
            <p:nvPr/>
          </p:nvSpPr>
          <p:spPr>
            <a:xfrm>
              <a:off x="7443884" y="2196662"/>
              <a:ext cx="37678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DE" dirty="0">
                  <a:latin typeface="Arial" panose="020B0604020202020204" pitchFamily="34" charset="0"/>
                  <a:cs typeface="Arial" panose="020B0604020202020204" pitchFamily="34" charset="0"/>
                </a:rPr>
                <a:t>seit 1.7. 2024 gefördert mit € 4 Mio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0271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356FB-1A78-E24C-5DE0-26ADA24AC5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749D6-49BF-9B04-2418-6E268E6F9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Blutbildung im Knochenmark (Hämatopoese)</a:t>
            </a:r>
            <a:endParaRPr lang="de-DE" b="1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94D2105-5CF8-6FE1-4D36-5C0ACCE713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6629B-5517-0A4F-8F5A-29A4F56E2B60}" type="slidenum">
              <a:rPr lang="de-DE"/>
              <a:pPr/>
              <a:t>4</a:t>
            </a:fld>
            <a:r>
              <a:rPr lang="de-DE" dirty="0"/>
              <a:t> </a:t>
            </a:r>
            <a:r>
              <a:rPr lang="de-DE" dirty="0">
                <a:solidFill>
                  <a:schemeClr val="accent5"/>
                </a:solidFill>
              </a:rPr>
              <a:t>|</a:t>
            </a:r>
            <a:r>
              <a:rPr lang="de-DE" dirty="0">
                <a:solidFill>
                  <a:srgbClr val="BE0028"/>
                </a:solidFill>
              </a:rPr>
              <a:t> </a:t>
            </a:r>
            <a:r>
              <a:rPr lang="de-DE" sz="1100" b="0" dirty="0"/>
              <a:t>10. Patient*innen- und Angehörigen-Forum</a:t>
            </a:r>
            <a:r>
              <a:rPr lang="de-DE" sz="1100" dirty="0"/>
              <a:t>– Freiburg – </a:t>
            </a:r>
            <a:r>
              <a:rPr lang="de-DE" dirty="0"/>
              <a:t>23. November 2024</a:t>
            </a:r>
          </a:p>
        </p:txBody>
      </p:sp>
      <p:pic>
        <p:nvPicPr>
          <p:cNvPr id="5" name="Graphic 26">
            <a:extLst>
              <a:ext uri="{FF2B5EF4-FFF2-40B4-BE49-F238E27FC236}">
                <a16:creationId xmlns:a16="http://schemas.microsoft.com/office/drawing/2014/main" id="{F1CFB84D-FA3B-0B1A-2567-597812A13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021" y="1229039"/>
            <a:ext cx="8029956" cy="5463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023C8D-5DD2-4979-134C-43F5EF780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4249" y="5877919"/>
            <a:ext cx="1729163" cy="47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3909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6D3DF894-4498-ABCD-C3FA-7089A9578D22}"/>
              </a:ext>
            </a:extLst>
          </p:cNvPr>
          <p:cNvSpPr/>
          <p:nvPr/>
        </p:nvSpPr>
        <p:spPr>
          <a:xfrm>
            <a:off x="-1" y="968188"/>
            <a:ext cx="11618259" cy="510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D2F873-D199-1690-9399-118A288DF6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noFill/>
          </a:ln>
        </p:spPr>
        <p:txBody>
          <a:bodyPr/>
          <a:lstStyle/>
          <a:p>
            <a:fld id="{28C6629B-5517-0A4F-8F5A-29A4F56E2B60}" type="slidenum">
              <a:rPr lang="de-DE" smtClean="0"/>
              <a:pPr/>
              <a:t>5</a:t>
            </a:fld>
            <a:r>
              <a:rPr lang="de-DE" dirty="0"/>
              <a:t> </a:t>
            </a:r>
            <a:r>
              <a:rPr lang="de-DE" dirty="0">
                <a:solidFill>
                  <a:schemeClr val="accent5"/>
                </a:solidFill>
              </a:rPr>
              <a:t>|</a:t>
            </a:r>
            <a:r>
              <a:rPr lang="de-DE" dirty="0">
                <a:solidFill>
                  <a:srgbClr val="BE0028"/>
                </a:solidFill>
              </a:rPr>
              <a:t> </a:t>
            </a:r>
            <a:r>
              <a:rPr lang="de-DE" sz="1100" b="0" dirty="0"/>
              <a:t>10. Patient*innen- und Angehörigen-Forum</a:t>
            </a:r>
            <a:r>
              <a:rPr lang="de-DE" sz="1100" dirty="0"/>
              <a:t>– Freiburg – </a:t>
            </a:r>
            <a:r>
              <a:rPr lang="de-DE" dirty="0"/>
              <a:t>23. November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40D712-4837-B788-8D1A-CECD0BA6AA13}"/>
              </a:ext>
            </a:extLst>
          </p:cNvPr>
          <p:cNvSpPr txBox="1"/>
          <p:nvPr/>
        </p:nvSpPr>
        <p:spPr>
          <a:xfrm>
            <a:off x="3867992" y="501649"/>
            <a:ext cx="4572000" cy="369332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Hämatologische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Neoplasien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5F7512-6ED3-6705-B6C7-3C53A9541E14}"/>
              </a:ext>
            </a:extLst>
          </p:cNvPr>
          <p:cNvSpPr txBox="1"/>
          <p:nvPr/>
        </p:nvSpPr>
        <p:spPr>
          <a:xfrm>
            <a:off x="1678830" y="1214436"/>
            <a:ext cx="4365625" cy="369332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txBody>
          <a:bodyPr lIns="36000" rIns="36000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Myeloische Neoplasien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6E79A3-98ED-C6FA-4A57-897DFDED3FCE}"/>
              </a:ext>
            </a:extLst>
          </p:cNvPr>
          <p:cNvSpPr txBox="1"/>
          <p:nvPr/>
        </p:nvSpPr>
        <p:spPr>
          <a:xfrm>
            <a:off x="6244480" y="1214436"/>
            <a:ext cx="4392612" cy="369332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txBody>
          <a:bodyPr lIns="36000" rIns="36000">
            <a:spAutoFit/>
          </a:bodyPr>
          <a:lstStyle/>
          <a:p>
            <a:pPr algn="ctr">
              <a:defRPr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Lymphatische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Neoplasien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6948CE-B512-36FB-54B6-85C315E451A5}"/>
              </a:ext>
            </a:extLst>
          </p:cNvPr>
          <p:cNvSpPr txBox="1"/>
          <p:nvPr/>
        </p:nvSpPr>
        <p:spPr>
          <a:xfrm>
            <a:off x="8525717" y="2744786"/>
            <a:ext cx="2159000" cy="648512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txBody>
          <a:bodyPr lIns="36000" tIns="46800" rIns="36000" bIns="46800">
            <a:spAutoFit/>
          </a:bodyPr>
          <a:lstStyle/>
          <a:p>
            <a:pPr algn="ctr">
              <a:defRPr/>
            </a:pP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Akute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myeloische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Leukämien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(AML)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E30702-A80E-7757-A764-DC72D3F3345C}"/>
              </a:ext>
            </a:extLst>
          </p:cNvPr>
          <p:cNvSpPr txBox="1"/>
          <p:nvPr/>
        </p:nvSpPr>
        <p:spPr>
          <a:xfrm>
            <a:off x="1678830" y="2743199"/>
            <a:ext cx="2159000" cy="648512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txBody>
          <a:bodyPr lIns="36000" tIns="46800" rIns="36000" bIns="46800">
            <a:spAutoFit/>
          </a:bodyPr>
          <a:lstStyle/>
          <a:p>
            <a:pPr algn="ctr">
              <a:defRPr/>
            </a:pP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Myelodysplastische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Syndrome (MDS)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2438BE-50FB-16B0-DE19-90DF0E35C76F}"/>
              </a:ext>
            </a:extLst>
          </p:cNvPr>
          <p:cNvSpPr txBox="1"/>
          <p:nvPr/>
        </p:nvSpPr>
        <p:spPr>
          <a:xfrm>
            <a:off x="6280992" y="2743199"/>
            <a:ext cx="2159000" cy="1202510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txBody>
          <a:bodyPr lIns="36000" tIns="46800" rIns="36000" bIns="46800">
            <a:spAutoFit/>
          </a:bodyPr>
          <a:lstStyle/>
          <a:p>
            <a:pPr algn="ctr">
              <a:defRPr/>
            </a:pP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Myelodysplastisch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/myeloproliferative Neoplasien </a:t>
            </a:r>
          </a:p>
          <a:p>
            <a:pPr algn="ctr">
              <a:defRPr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(MDS/MPN)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1B078F-7162-DA7D-593F-B337C47F6303}"/>
              </a:ext>
            </a:extLst>
          </p:cNvPr>
          <p:cNvSpPr txBox="1"/>
          <p:nvPr/>
        </p:nvSpPr>
        <p:spPr>
          <a:xfrm>
            <a:off x="3947367" y="2743199"/>
            <a:ext cx="2160588" cy="648512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txBody>
          <a:bodyPr lIns="36000" tIns="46800" rIns="36000" bIns="46800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Myeloproliferative Neoplasien (MPN)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B4811E-07B8-8440-A585-5A78031E9BAB}"/>
              </a:ext>
            </a:extLst>
          </p:cNvPr>
          <p:cNvSpPr txBox="1"/>
          <p:nvPr/>
        </p:nvSpPr>
        <p:spPr>
          <a:xfrm>
            <a:off x="1678830" y="4965699"/>
            <a:ext cx="3054451" cy="648512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txBody>
          <a:bodyPr wrap="square" lIns="36000" tIns="46800" rIns="36000" bIns="46800">
            <a:spAutoFit/>
          </a:bodyPr>
          <a:lstStyle/>
          <a:p>
            <a:pPr algn="ctr">
              <a:defRPr/>
            </a:pP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Chronische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myeloische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Leukämie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CML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4996C7-5A14-09BF-26FF-4B26D60969F7}"/>
              </a:ext>
            </a:extLst>
          </p:cNvPr>
          <p:cNvSpPr txBox="1"/>
          <p:nvPr/>
        </p:nvSpPr>
        <p:spPr>
          <a:xfrm>
            <a:off x="4826841" y="4965699"/>
            <a:ext cx="4029391" cy="925511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txBody>
          <a:bodyPr wrap="square" lIns="36000" tIns="46800" rIns="36000" bIns="46800">
            <a:spAutoFit/>
          </a:bodyPr>
          <a:lstStyle/>
          <a:p>
            <a:pPr algn="ctr">
              <a:defRPr/>
            </a:pP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Essenzielle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Thrombozythämie (ET)</a:t>
            </a:r>
          </a:p>
          <a:p>
            <a:pPr algn="ctr">
              <a:defRPr/>
            </a:pP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Polyzythämia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vera (PV)</a:t>
            </a:r>
          </a:p>
          <a:p>
            <a:pPr algn="ctr">
              <a:defRPr/>
            </a:pP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Primäre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Myelofibrose (PMF)</a:t>
            </a:r>
          </a:p>
        </p:txBody>
      </p:sp>
      <p:cxnSp>
        <p:nvCxnSpPr>
          <p:cNvPr id="14" name="Elbow Connector 40">
            <a:extLst>
              <a:ext uri="{FF2B5EF4-FFF2-40B4-BE49-F238E27FC236}">
                <a16:creationId xmlns:a16="http://schemas.microsoft.com/office/drawing/2014/main" id="{1AB5F21C-7422-4732-A754-B825CE8DCD23}"/>
              </a:ext>
            </a:extLst>
          </p:cNvPr>
          <p:cNvCxnSpPr>
            <a:stCxn id="5" idx="2"/>
            <a:endCxn id="7" idx="0"/>
          </p:cNvCxnSpPr>
          <p:nvPr/>
        </p:nvCxnSpPr>
        <p:spPr>
          <a:xfrm rot="16200000" flipH="1">
            <a:off x="7125662" y="-100689"/>
            <a:ext cx="343455" cy="2286794"/>
          </a:xfrm>
          <a:prstGeom prst="bentConnector3">
            <a:avLst/>
          </a:prstGeom>
          <a:ln w="1905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41">
            <a:extLst>
              <a:ext uri="{FF2B5EF4-FFF2-40B4-BE49-F238E27FC236}">
                <a16:creationId xmlns:a16="http://schemas.microsoft.com/office/drawing/2014/main" id="{9BE93D7B-8381-197E-4515-E39E9B889FD0}"/>
              </a:ext>
            </a:extLst>
          </p:cNvPr>
          <p:cNvCxnSpPr>
            <a:stCxn id="5" idx="2"/>
            <a:endCxn id="6" idx="0"/>
          </p:cNvCxnSpPr>
          <p:nvPr/>
        </p:nvCxnSpPr>
        <p:spPr>
          <a:xfrm rot="5400000">
            <a:off x="4836091" y="-103466"/>
            <a:ext cx="343455" cy="2292349"/>
          </a:xfrm>
          <a:prstGeom prst="bentConnector3">
            <a:avLst>
              <a:gd name="adj1" fmla="val 50000"/>
            </a:avLst>
          </a:prstGeom>
          <a:ln w="1905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99">
            <a:extLst>
              <a:ext uri="{FF2B5EF4-FFF2-40B4-BE49-F238E27FC236}">
                <a16:creationId xmlns:a16="http://schemas.microsoft.com/office/drawing/2014/main" id="{69A27DC8-D524-757C-E730-7CF926EAA806}"/>
              </a:ext>
            </a:extLst>
          </p:cNvPr>
          <p:cNvCxnSpPr>
            <a:stCxn id="6" idx="2"/>
            <a:endCxn id="10" idx="0"/>
          </p:cNvCxnSpPr>
          <p:nvPr/>
        </p:nvCxnSpPr>
        <p:spPr>
          <a:xfrm rot="16200000" flipH="1">
            <a:off x="5031352" y="414058"/>
            <a:ext cx="1159431" cy="3498849"/>
          </a:xfrm>
          <a:prstGeom prst="bentConnector3">
            <a:avLst>
              <a:gd name="adj1" fmla="val 50000"/>
            </a:avLst>
          </a:prstGeom>
          <a:ln w="1905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05">
            <a:extLst>
              <a:ext uri="{FF2B5EF4-FFF2-40B4-BE49-F238E27FC236}">
                <a16:creationId xmlns:a16="http://schemas.microsoft.com/office/drawing/2014/main" id="{892910F0-EBB7-A6F5-B35B-8370B6E45341}"/>
              </a:ext>
            </a:extLst>
          </p:cNvPr>
          <p:cNvCxnSpPr>
            <a:stCxn id="6" idx="2"/>
            <a:endCxn id="8" idx="0"/>
          </p:cNvCxnSpPr>
          <p:nvPr/>
        </p:nvCxnSpPr>
        <p:spPr>
          <a:xfrm rot="16200000" flipH="1">
            <a:off x="6152921" y="-707510"/>
            <a:ext cx="1161018" cy="5743574"/>
          </a:xfrm>
          <a:prstGeom prst="bentConnector3">
            <a:avLst>
              <a:gd name="adj1" fmla="val 50000"/>
            </a:avLst>
          </a:prstGeom>
          <a:ln w="1905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08">
            <a:extLst>
              <a:ext uri="{FF2B5EF4-FFF2-40B4-BE49-F238E27FC236}">
                <a16:creationId xmlns:a16="http://schemas.microsoft.com/office/drawing/2014/main" id="{DF793847-30F4-3D78-9DA6-D37D4636D427}"/>
              </a:ext>
            </a:extLst>
          </p:cNvPr>
          <p:cNvCxnSpPr>
            <a:stCxn id="6" idx="2"/>
            <a:endCxn id="11" idx="0"/>
          </p:cNvCxnSpPr>
          <p:nvPr/>
        </p:nvCxnSpPr>
        <p:spPr>
          <a:xfrm rot="16200000" flipH="1">
            <a:off x="3864937" y="1580474"/>
            <a:ext cx="1159431" cy="1166018"/>
          </a:xfrm>
          <a:prstGeom prst="bentConnector3">
            <a:avLst>
              <a:gd name="adj1" fmla="val 50000"/>
            </a:avLst>
          </a:prstGeom>
          <a:ln w="1905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11">
            <a:extLst>
              <a:ext uri="{FF2B5EF4-FFF2-40B4-BE49-F238E27FC236}">
                <a16:creationId xmlns:a16="http://schemas.microsoft.com/office/drawing/2014/main" id="{EF2BE41F-EC96-8E43-B3B6-D18202CE67AE}"/>
              </a:ext>
            </a:extLst>
          </p:cNvPr>
          <p:cNvCxnSpPr>
            <a:stCxn id="6" idx="2"/>
            <a:endCxn id="9" idx="0"/>
          </p:cNvCxnSpPr>
          <p:nvPr/>
        </p:nvCxnSpPr>
        <p:spPr>
          <a:xfrm rot="5400000">
            <a:off x="2730272" y="1611827"/>
            <a:ext cx="1159431" cy="1103313"/>
          </a:xfrm>
          <a:prstGeom prst="bentConnector3">
            <a:avLst>
              <a:gd name="adj1" fmla="val 50000"/>
            </a:avLst>
          </a:prstGeom>
          <a:ln w="1905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14">
            <a:extLst>
              <a:ext uri="{FF2B5EF4-FFF2-40B4-BE49-F238E27FC236}">
                <a16:creationId xmlns:a16="http://schemas.microsoft.com/office/drawing/2014/main" id="{F59356D5-F998-EABC-C234-DA0EF59A382B}"/>
              </a:ext>
            </a:extLst>
          </p:cNvPr>
          <p:cNvCxnSpPr>
            <a:cxnSpLocks/>
            <a:stCxn id="11" idx="2"/>
            <a:endCxn id="13" idx="0"/>
          </p:cNvCxnSpPr>
          <p:nvPr/>
        </p:nvCxnSpPr>
        <p:spPr>
          <a:xfrm rot="16200000" flipH="1">
            <a:off x="5147605" y="3271767"/>
            <a:ext cx="1573988" cy="1813876"/>
          </a:xfrm>
          <a:prstGeom prst="bentConnector3">
            <a:avLst>
              <a:gd name="adj1" fmla="val 50000"/>
            </a:avLst>
          </a:prstGeom>
          <a:ln w="1905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120">
            <a:extLst>
              <a:ext uri="{FF2B5EF4-FFF2-40B4-BE49-F238E27FC236}">
                <a16:creationId xmlns:a16="http://schemas.microsoft.com/office/drawing/2014/main" id="{CBA966A6-783A-DACE-931F-4D6079F8F181}"/>
              </a:ext>
            </a:extLst>
          </p:cNvPr>
          <p:cNvCxnSpPr>
            <a:cxnSpLocks/>
            <a:stCxn id="11" idx="2"/>
            <a:endCxn id="12" idx="0"/>
          </p:cNvCxnSpPr>
          <p:nvPr/>
        </p:nvCxnSpPr>
        <p:spPr>
          <a:xfrm rot="5400000">
            <a:off x="3329865" y="3267903"/>
            <a:ext cx="1573988" cy="1821605"/>
          </a:xfrm>
          <a:prstGeom prst="bentConnector3">
            <a:avLst>
              <a:gd name="adj1" fmla="val 50000"/>
            </a:avLst>
          </a:prstGeom>
          <a:ln w="1905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7">
            <a:extLst>
              <a:ext uri="{FF2B5EF4-FFF2-40B4-BE49-F238E27FC236}">
                <a16:creationId xmlns:a16="http://schemas.microsoft.com/office/drawing/2014/main" id="{46C92EA4-3810-84C2-5B96-539DE01F5AAB}"/>
              </a:ext>
            </a:extLst>
          </p:cNvPr>
          <p:cNvSpPr txBox="1"/>
          <p:nvPr/>
        </p:nvSpPr>
        <p:spPr>
          <a:xfrm>
            <a:off x="1573103" y="4317187"/>
            <a:ext cx="1439863" cy="371513"/>
          </a:xfrm>
          <a:prstGeom prst="rect">
            <a:avLst/>
          </a:prstGeom>
          <a:noFill/>
          <a:ln w="19050">
            <a:noFill/>
          </a:ln>
        </p:spPr>
        <p:txBody>
          <a:bodyPr wrap="square" lIns="36000" tIns="46800" rIns="36000" bIns="46800">
            <a:spAutoFit/>
          </a:bodyPr>
          <a:lstStyle/>
          <a:p>
            <a:pPr algn="ctr">
              <a:defRPr/>
            </a:pPr>
            <a:r>
              <a:rPr lang="en-US" b="1" i="1" dirty="0">
                <a:solidFill>
                  <a:srgbClr val="BE00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BCR::ABL</a:t>
            </a:r>
            <a:r>
              <a:rPr lang="en-US" b="1" dirty="0">
                <a:solidFill>
                  <a:srgbClr val="BE00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</a:t>
            </a: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FB20AE3E-C9B6-3B58-4EB8-16FFB64F6E69}"/>
              </a:ext>
            </a:extLst>
          </p:cNvPr>
          <p:cNvSpPr txBox="1"/>
          <p:nvPr/>
        </p:nvSpPr>
        <p:spPr>
          <a:xfrm>
            <a:off x="6935097" y="4268810"/>
            <a:ext cx="1411334" cy="371513"/>
          </a:xfrm>
          <a:prstGeom prst="rect">
            <a:avLst/>
          </a:prstGeom>
          <a:noFill/>
          <a:ln w="19050">
            <a:noFill/>
          </a:ln>
        </p:spPr>
        <p:txBody>
          <a:bodyPr wrap="square" lIns="36000" tIns="46800" rIns="36000" bIns="46800">
            <a:spAutoFit/>
          </a:bodyPr>
          <a:lstStyle/>
          <a:p>
            <a:pPr algn="ctr">
              <a:defRPr/>
            </a:pPr>
            <a:r>
              <a:rPr lang="en-US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BCR::ABL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</a:p>
        </p:txBody>
      </p:sp>
      <p:sp>
        <p:nvSpPr>
          <p:cNvPr id="24" name="TextBox 7">
            <a:extLst>
              <a:ext uri="{FF2B5EF4-FFF2-40B4-BE49-F238E27FC236}">
                <a16:creationId xmlns:a16="http://schemas.microsoft.com/office/drawing/2014/main" id="{D5AF8F81-5111-21EE-B25C-0D58839AAA64}"/>
              </a:ext>
            </a:extLst>
          </p:cNvPr>
          <p:cNvSpPr txBox="1"/>
          <p:nvPr/>
        </p:nvSpPr>
        <p:spPr>
          <a:xfrm>
            <a:off x="6952528" y="6386827"/>
            <a:ext cx="3295650" cy="371513"/>
          </a:xfrm>
          <a:prstGeom prst="rect">
            <a:avLst/>
          </a:prstGeom>
          <a:noFill/>
          <a:ln>
            <a:noFill/>
          </a:ln>
        </p:spPr>
        <p:txBody>
          <a:bodyPr lIns="36000" tIns="46800" rIns="36000" bIns="46800">
            <a:spAutoFit/>
          </a:bodyPr>
          <a:lstStyle/>
          <a:p>
            <a:pPr algn="ctr">
              <a:defRPr/>
            </a:pPr>
            <a:r>
              <a:rPr lang="en-US" i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i="1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vereinfachte</a:t>
            </a:r>
            <a:r>
              <a:rPr lang="en-US" i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Darstellung</a:t>
            </a:r>
            <a:r>
              <a:rPr lang="en-US" i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10554F-7A50-D859-FA16-9C2903C43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4249" y="5877919"/>
            <a:ext cx="1729163" cy="47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6DDBB2-A9EE-EED7-3209-AFEE5A5397AB}"/>
              </a:ext>
            </a:extLst>
          </p:cNvPr>
          <p:cNvSpPr txBox="1"/>
          <p:nvPr/>
        </p:nvSpPr>
        <p:spPr>
          <a:xfrm>
            <a:off x="9174822" y="5239819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b="1" dirty="0"/>
              <a:t>“MPN”</a:t>
            </a:r>
          </a:p>
        </p:txBody>
      </p:sp>
    </p:spTree>
    <p:extLst>
      <p:ext uri="{BB962C8B-B14F-4D97-AF65-F5344CB8AC3E}">
        <p14:creationId xmlns:p14="http://schemas.microsoft.com/office/powerpoint/2010/main" val="1458587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DE2D4-486E-FFE9-B703-ED98FA003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349166"/>
            <a:ext cx="10765088" cy="762508"/>
          </a:xfrm>
        </p:spPr>
        <p:txBody>
          <a:bodyPr/>
          <a:lstStyle/>
          <a:p>
            <a:r>
              <a:rPr lang="de-DE" altLang="de-DE" dirty="0">
                <a:solidFill>
                  <a:srgbClr val="6FB292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BCR::ABL1 </a:t>
            </a:r>
            <a:r>
              <a:rPr lang="de-DE" altLang="de-DE" dirty="0">
                <a:solidFill>
                  <a:srgbClr val="6FB292"/>
                </a:solidFill>
                <a:ea typeface="ＭＳ Ｐゴシック" panose="020B0600070205080204" pitchFamily="34" charset="-128"/>
              </a:rPr>
              <a:t>–</a:t>
            </a:r>
            <a:r>
              <a:rPr lang="de-DE" altLang="de-DE" dirty="0" err="1">
                <a:solidFill>
                  <a:srgbClr val="6FB292"/>
                </a:solidFill>
                <a:ea typeface="ＭＳ Ｐゴシック" panose="020B0600070205080204" pitchFamily="34" charset="-128"/>
              </a:rPr>
              <a:t>ve</a:t>
            </a:r>
            <a:r>
              <a:rPr lang="de-DE" altLang="de-DE" dirty="0">
                <a:solidFill>
                  <a:srgbClr val="6FB292"/>
                </a:solidFill>
                <a:ea typeface="ＭＳ Ｐゴシック" panose="020B0600070205080204" pitchFamily="34" charset="-128"/>
              </a:rPr>
              <a:t> </a:t>
            </a:r>
            <a:r>
              <a:rPr lang="de-DE" altLang="de-DE" dirty="0">
                <a:latin typeface="Arial" panose="020B0604020202020204" pitchFamily="34" charset="0"/>
                <a:ea typeface="ＭＳ Ｐゴシック" panose="020B0600070205080204" pitchFamily="34" charset="-128"/>
              </a:rPr>
              <a:t>Myeloproliferative Neoplasien (MPN)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E0B03-F679-1CCC-592C-8B47A371E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7" y="1773238"/>
            <a:ext cx="11129216" cy="440372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  <a:effectLst/>
                <a:latin typeface="Helvetica" pitchFamily="2" charset="0"/>
              </a:rPr>
              <a:t>erworbene</a:t>
            </a:r>
            <a:r>
              <a:rPr lang="en-US" sz="2400" dirty="0">
                <a:latin typeface="Helvetica" pitchFamily="2" charset="0"/>
              </a:rPr>
              <a:t> </a:t>
            </a:r>
            <a:r>
              <a:rPr lang="en-US" sz="2400" dirty="0" err="1">
                <a:latin typeface="Helvetica" pitchFamily="2" charset="0"/>
              </a:rPr>
              <a:t>Mutationen</a:t>
            </a:r>
            <a:r>
              <a:rPr lang="en-US" sz="2400" dirty="0">
                <a:latin typeface="Helvetica" pitchFamily="2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effectLst/>
                <a:latin typeface="Helvetica" pitchFamily="2" charset="0"/>
              </a:rPr>
              <a:t>der </a:t>
            </a:r>
            <a:r>
              <a:rPr lang="en-US" sz="2400" dirty="0" err="1">
                <a:solidFill>
                  <a:srgbClr val="000000"/>
                </a:solidFill>
                <a:effectLst/>
                <a:latin typeface="Helvetica" pitchFamily="2" charset="0"/>
              </a:rPr>
              <a:t>hämatopoetischen</a:t>
            </a:r>
            <a:r>
              <a:rPr lang="en-US" sz="2400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Helvetica" pitchFamily="2" charset="0"/>
              </a:rPr>
              <a:t>Stammzelle</a:t>
            </a:r>
            <a:endParaRPr lang="en-US" sz="2400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de-DE" altLang="de-DE" dirty="0"/>
              <a:t>Vorläuferzellen des Blutes im Knochenmark</a:t>
            </a:r>
            <a:endParaRPr lang="en-US" sz="2400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e-DE" altLang="de-DE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gemeinsame „Treiber“-Mutationen</a:t>
            </a:r>
            <a:endParaRPr lang="de-DE" altLang="de-DE" sz="2400" dirty="0">
              <a:ea typeface="ＭＳ Ｐゴシック" panose="020B0600070205080204" pitchFamily="34" charset="-128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  <a:effectLst/>
                <a:latin typeface="Helvetica" pitchFamily="2" charset="0"/>
              </a:rPr>
              <a:t>überlappende</a:t>
            </a:r>
            <a:r>
              <a:rPr lang="en-US" sz="2400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Helvetica" pitchFamily="2" charset="0"/>
              </a:rPr>
              <a:t>Merkmale</a:t>
            </a:r>
            <a:r>
              <a:rPr lang="en-US" sz="2400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US" sz="2400" dirty="0">
                <a:latin typeface="Helvetica" pitchFamily="2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effectLst/>
                <a:latin typeface="Helvetica" pitchFamily="2" charset="0"/>
              </a:rPr>
              <a:t>können</a:t>
            </a:r>
            <a:r>
              <a:rPr lang="en-US" sz="2400" dirty="0">
                <a:latin typeface="Helvetica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Helvetica" pitchFamily="2" charset="0"/>
              </a:rPr>
              <a:t>ineinander</a:t>
            </a:r>
            <a:r>
              <a:rPr lang="en-US" sz="2400" dirty="0">
                <a:latin typeface="Helvetica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Helvetica" pitchFamily="2" charset="0"/>
              </a:rPr>
              <a:t>übergehen</a:t>
            </a:r>
            <a:endParaRPr lang="de-DE" altLang="de-DE" sz="2400" dirty="0"/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6B297B-49AB-708E-49E2-56C0596DFD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6629B-5517-0A4F-8F5A-29A4F56E2B60}" type="slidenum">
              <a:rPr lang="de-DE" smtClean="0"/>
              <a:pPr/>
              <a:t>6</a:t>
            </a:fld>
            <a:r>
              <a:rPr lang="de-DE" dirty="0"/>
              <a:t> </a:t>
            </a:r>
            <a:r>
              <a:rPr lang="de-DE" dirty="0">
                <a:solidFill>
                  <a:schemeClr val="accent5"/>
                </a:solidFill>
              </a:rPr>
              <a:t>|</a:t>
            </a:r>
            <a:r>
              <a:rPr lang="de-DE" dirty="0">
                <a:solidFill>
                  <a:srgbClr val="BE0028"/>
                </a:solidFill>
              </a:rPr>
              <a:t> </a:t>
            </a:r>
            <a:r>
              <a:rPr lang="de-DE" sz="1100" b="0" dirty="0"/>
              <a:t>10. Patient*innen- und Angehörigen-Forum</a:t>
            </a:r>
            <a:r>
              <a:rPr lang="de-DE" sz="1100" dirty="0"/>
              <a:t>– Freiburg – </a:t>
            </a:r>
            <a:r>
              <a:rPr lang="de-DE" dirty="0"/>
              <a:t>23. November 2024</a:t>
            </a:r>
          </a:p>
        </p:txBody>
      </p:sp>
      <p:pic>
        <p:nvPicPr>
          <p:cNvPr id="5" name="Grafik 11">
            <a:extLst>
              <a:ext uri="{FF2B5EF4-FFF2-40B4-BE49-F238E27FC236}">
                <a16:creationId xmlns:a16="http://schemas.microsoft.com/office/drawing/2014/main" id="{3D42E3FD-B518-DA76-F0A6-D09877C8D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117"/>
          <a:stretch>
            <a:fillRect/>
          </a:stretch>
        </p:blipFill>
        <p:spPr bwMode="auto">
          <a:xfrm>
            <a:off x="981868" y="3446405"/>
            <a:ext cx="9021763" cy="277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41ECDCA7-0B0F-B9D0-9293-A07C76557DC4}"/>
              </a:ext>
            </a:extLst>
          </p:cNvPr>
          <p:cNvSpPr txBox="1"/>
          <p:nvPr/>
        </p:nvSpPr>
        <p:spPr>
          <a:xfrm>
            <a:off x="5916860" y="6516688"/>
            <a:ext cx="3978275" cy="341312"/>
          </a:xfrm>
          <a:prstGeom prst="rect">
            <a:avLst/>
          </a:prstGeom>
          <a:noFill/>
          <a:ln>
            <a:noFill/>
          </a:ln>
        </p:spPr>
        <p:txBody>
          <a:bodyPr lIns="36000" tIns="46800" rIns="36000" bIns="46800"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+mn-lt"/>
                <a:cs typeface="Calibri"/>
              </a:rPr>
              <a:t>Jia and 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+mn-lt"/>
                <a:cs typeface="Calibri"/>
              </a:rPr>
              <a:t>Kralovics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+mn-lt"/>
                <a:cs typeface="Calibri"/>
              </a:rPr>
              <a:t> Int J Hem 2020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10A0A5-B44C-115B-AA70-174CE8CCD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4249" y="5877919"/>
            <a:ext cx="1729163" cy="47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3317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DE2D4-486E-FFE9-B703-ED98FA003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err="1">
                <a:ea typeface="ＭＳ Ｐゴシック" panose="020B0600070205080204" pitchFamily="34" charset="-128"/>
              </a:rPr>
              <a:t>Myeloproliferative</a:t>
            </a:r>
            <a:r>
              <a:rPr lang="de-DE" altLang="de-DE" dirty="0">
                <a:ea typeface="ＭＳ Ｐゴシック" panose="020B0600070205080204" pitchFamily="34" charset="-128"/>
              </a:rPr>
              <a:t> Neoplasien (MPN)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6B297B-49AB-708E-49E2-56C0596DFD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6629B-5517-0A4F-8F5A-29A4F56E2B60}" type="slidenum">
              <a:rPr lang="de-DE" smtClean="0"/>
              <a:pPr/>
              <a:t>7</a:t>
            </a:fld>
            <a:r>
              <a:rPr lang="de-DE" dirty="0"/>
              <a:t> </a:t>
            </a:r>
            <a:r>
              <a:rPr lang="de-DE" dirty="0">
                <a:solidFill>
                  <a:schemeClr val="accent5"/>
                </a:solidFill>
              </a:rPr>
              <a:t>|</a:t>
            </a:r>
            <a:r>
              <a:rPr lang="de-DE" dirty="0">
                <a:solidFill>
                  <a:srgbClr val="BE0028"/>
                </a:solidFill>
              </a:rPr>
              <a:t> </a:t>
            </a:r>
            <a:r>
              <a:rPr lang="de-DE" sz="1100" b="0" dirty="0"/>
              <a:t>10. Patient*innen- und Angehörigen-Forum</a:t>
            </a:r>
            <a:r>
              <a:rPr lang="de-DE" sz="1100" dirty="0"/>
              <a:t>– Freiburg – </a:t>
            </a:r>
            <a:r>
              <a:rPr lang="de-DE" dirty="0"/>
              <a:t>23. November 2024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10A0A5-B44C-115B-AA70-174CE8CCD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4249" y="5877919"/>
            <a:ext cx="1729163" cy="47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A100AC8-0591-9DE8-52DD-6F5F209FF260}"/>
              </a:ext>
            </a:extLst>
          </p:cNvPr>
          <p:cNvGrpSpPr/>
          <p:nvPr/>
        </p:nvGrpSpPr>
        <p:grpSpPr>
          <a:xfrm>
            <a:off x="130830" y="1401432"/>
            <a:ext cx="10841288" cy="4295246"/>
            <a:chOff x="1068326" y="1288417"/>
            <a:chExt cx="10841288" cy="429524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8A57134-D5C4-4F54-E783-EFBC9FBB4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10108"/>
            <a:stretch/>
          </p:blipFill>
          <p:spPr>
            <a:xfrm rot="5400000">
              <a:off x="4483999" y="2524510"/>
              <a:ext cx="2747108" cy="18000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FF3DB45-13E2-F1AC-645A-53557B8CA46D}"/>
                </a:ext>
              </a:extLst>
            </p:cNvPr>
            <p:cNvSpPr txBox="1"/>
            <p:nvPr/>
          </p:nvSpPr>
          <p:spPr>
            <a:xfrm>
              <a:off x="1068326" y="1288417"/>
              <a:ext cx="32069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dirty="0">
                  <a:latin typeface="Arial" panose="020B0604020202020204" pitchFamily="34" charset="0"/>
                  <a:cs typeface="Arial" panose="020B0604020202020204" pitchFamily="34" charset="0"/>
                </a:rPr>
                <a:t>Essentielle Thrombozythämie</a:t>
              </a:r>
            </a:p>
            <a:p>
              <a:pPr algn="ctr"/>
              <a:r>
                <a:rPr lang="de-AT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DE" dirty="0">
                  <a:latin typeface="Arial" panose="020B0604020202020204" pitchFamily="34" charset="0"/>
                  <a:cs typeface="Arial" panose="020B0604020202020204" pitchFamily="34" charset="0"/>
                </a:rPr>
                <a:t>ET</a:t>
              </a:r>
              <a:r>
                <a:rPr lang="de-AT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D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5470502-E148-A247-BEBD-136421A2BAD9}"/>
                </a:ext>
              </a:extLst>
            </p:cNvPr>
            <p:cNvSpPr txBox="1"/>
            <p:nvPr/>
          </p:nvSpPr>
          <p:spPr>
            <a:xfrm>
              <a:off x="4715823" y="1288417"/>
              <a:ext cx="222375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dirty="0">
                  <a:latin typeface="Arial" panose="020B0604020202020204" pitchFamily="34" charset="0"/>
                  <a:cs typeface="Arial" panose="020B0604020202020204" pitchFamily="34" charset="0"/>
                </a:rPr>
                <a:t>Polycyth</a:t>
              </a:r>
              <a:r>
                <a:rPr lang="de-AT" dirty="0" err="1">
                  <a:latin typeface="Arial" panose="020B0604020202020204" pitchFamily="34" charset="0"/>
                  <a:cs typeface="Arial" panose="020B0604020202020204" pitchFamily="34" charset="0"/>
                </a:rPr>
                <a:t>ae</a:t>
              </a:r>
              <a:r>
                <a:rPr lang="en-DE" dirty="0">
                  <a:latin typeface="Arial" panose="020B0604020202020204" pitchFamily="34" charset="0"/>
                  <a:cs typeface="Arial" panose="020B0604020202020204" pitchFamily="34" charset="0"/>
                </a:rPr>
                <a:t>mia </a:t>
              </a:r>
              <a:r>
                <a:rPr lang="de-AT" dirty="0"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r>
                <a:rPr lang="en-DE" dirty="0">
                  <a:latin typeface="Arial" panose="020B0604020202020204" pitchFamily="34" charset="0"/>
                  <a:cs typeface="Arial" panose="020B0604020202020204" pitchFamily="34" charset="0"/>
                </a:rPr>
                <a:t>era</a:t>
              </a:r>
            </a:p>
            <a:p>
              <a:pPr algn="ctr"/>
              <a:r>
                <a:rPr lang="de-AT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DE" dirty="0">
                  <a:latin typeface="Arial" panose="020B0604020202020204" pitchFamily="34" charset="0"/>
                  <a:cs typeface="Arial" panose="020B0604020202020204" pitchFamily="34" charset="0"/>
                </a:rPr>
                <a:t>PV</a:t>
              </a:r>
              <a:r>
                <a:rPr lang="de-AT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D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6C9BDC7-5949-F767-544E-5CF1203DEE95}"/>
                </a:ext>
              </a:extLst>
            </p:cNvPr>
            <p:cNvSpPr txBox="1"/>
            <p:nvPr/>
          </p:nvSpPr>
          <p:spPr>
            <a:xfrm>
              <a:off x="8751184" y="1305840"/>
              <a:ext cx="236475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dirty="0">
                  <a:latin typeface="Arial" panose="020B0604020202020204" pitchFamily="34" charset="0"/>
                  <a:cs typeface="Arial" panose="020B0604020202020204" pitchFamily="34" charset="0"/>
                </a:rPr>
                <a:t>Primäre Myelofibrose</a:t>
              </a:r>
            </a:p>
            <a:p>
              <a:pPr algn="ctr"/>
              <a:r>
                <a:rPr lang="de-AT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DE" dirty="0">
                  <a:latin typeface="Arial" panose="020B0604020202020204" pitchFamily="34" charset="0"/>
                  <a:cs typeface="Arial" panose="020B0604020202020204" pitchFamily="34" charset="0"/>
                </a:rPr>
                <a:t>PMF</a:t>
              </a:r>
              <a:r>
                <a:rPr lang="de-AT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D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0587D2A-2CE4-9741-CAA9-2DD6CBC97D23}"/>
                </a:ext>
              </a:extLst>
            </p:cNvPr>
            <p:cNvSpPr txBox="1"/>
            <p:nvPr/>
          </p:nvSpPr>
          <p:spPr>
            <a:xfrm>
              <a:off x="7612178" y="2591005"/>
              <a:ext cx="16466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dirty="0">
                  <a:latin typeface="Arial" panose="020B0604020202020204" pitchFamily="34" charset="0"/>
                  <a:cs typeface="Arial" panose="020B0604020202020204" pitchFamily="34" charset="0"/>
                </a:rPr>
                <a:t>prä-fibrotische</a:t>
              </a:r>
            </a:p>
            <a:p>
              <a:pPr algn="ctr"/>
              <a:r>
                <a:rPr lang="de-AT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DE" dirty="0">
                  <a:latin typeface="Arial" panose="020B0604020202020204" pitchFamily="34" charset="0"/>
                  <a:cs typeface="Arial" panose="020B0604020202020204" pitchFamily="34" charset="0"/>
                </a:rPr>
                <a:t>PMF</a:t>
              </a:r>
              <a:r>
                <a:rPr lang="de-AT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D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28CD981-09DB-DFE9-40E4-0801F24B130A}"/>
                </a:ext>
              </a:extLst>
            </p:cNvPr>
            <p:cNvSpPr txBox="1"/>
            <p:nvPr/>
          </p:nvSpPr>
          <p:spPr>
            <a:xfrm>
              <a:off x="10750144" y="2554998"/>
              <a:ext cx="87235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dirty="0">
                  <a:latin typeface="Arial" panose="020B0604020202020204" pitchFamily="34" charset="0"/>
                  <a:cs typeface="Arial" panose="020B0604020202020204" pitchFamily="34" charset="0"/>
                </a:rPr>
                <a:t>overte</a:t>
              </a:r>
            </a:p>
            <a:p>
              <a:pPr algn="ctr"/>
              <a:r>
                <a:rPr lang="de-AT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DE" dirty="0">
                  <a:latin typeface="Arial" panose="020B0604020202020204" pitchFamily="34" charset="0"/>
                  <a:cs typeface="Arial" panose="020B0604020202020204" pitchFamily="34" charset="0"/>
                </a:rPr>
                <a:t>PMF</a:t>
              </a:r>
              <a:r>
                <a:rPr lang="de-AT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D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E7597037-D5C4-D08D-B11B-C29CDE8F9CF1}"/>
                </a:ext>
              </a:extLst>
            </p:cNvPr>
            <p:cNvCxnSpPr/>
            <p:nvPr/>
          </p:nvCxnSpPr>
          <p:spPr>
            <a:xfrm>
              <a:off x="9947678" y="1856638"/>
              <a:ext cx="0" cy="34918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8005B5F-28D3-6974-D630-3E6BC56BBA37}"/>
                </a:ext>
              </a:extLst>
            </p:cNvPr>
            <p:cNvCxnSpPr/>
            <p:nvPr/>
          </p:nvCxnSpPr>
          <p:spPr>
            <a:xfrm>
              <a:off x="8556624" y="2266115"/>
              <a:ext cx="264171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6E2BE0D4-5318-EFAD-3553-373FC874CA33}"/>
                </a:ext>
              </a:extLst>
            </p:cNvPr>
            <p:cNvCxnSpPr/>
            <p:nvPr/>
          </p:nvCxnSpPr>
          <p:spPr>
            <a:xfrm>
              <a:off x="8556624" y="2266115"/>
              <a:ext cx="0" cy="34918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2068668-2905-0A2C-8EE8-0F5B55D6C609}"/>
                </a:ext>
              </a:extLst>
            </p:cNvPr>
            <p:cNvCxnSpPr>
              <a:cxnSpLocks/>
            </p:cNvCxnSpPr>
            <p:nvPr/>
          </p:nvCxnSpPr>
          <p:spPr>
            <a:xfrm>
              <a:off x="11198342" y="2259830"/>
              <a:ext cx="0" cy="34918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8192E15-81C7-9919-3BAA-9AF721331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298257" y="2528154"/>
              <a:ext cx="2747107" cy="1800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3E443F2-5CEB-8752-F441-86C6C6C40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267806" y="3686516"/>
              <a:ext cx="2304867" cy="148942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5DAE8BC-1B46-A698-4E67-914FAAE4B4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8" t="17254" r="2718"/>
            <a:stretch/>
          </p:blipFill>
          <p:spPr>
            <a:xfrm rot="5400000">
              <a:off x="10012469" y="3686517"/>
              <a:ext cx="2304866" cy="1489425"/>
            </a:xfrm>
            <a:prstGeom prst="rect">
              <a:avLst/>
            </a:prstGeom>
          </p:spPr>
        </p:pic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736FC64-5023-BCD6-3248-2E7FEB827A61}"/>
              </a:ext>
            </a:extLst>
          </p:cNvPr>
          <p:cNvCxnSpPr>
            <a:cxnSpLocks/>
          </p:cNvCxnSpPr>
          <p:nvPr/>
        </p:nvCxnSpPr>
        <p:spPr>
          <a:xfrm>
            <a:off x="2847156" y="3579046"/>
            <a:ext cx="894302" cy="0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321FA36-4519-73BD-53B1-02149F5F1AD6}"/>
              </a:ext>
            </a:extLst>
          </p:cNvPr>
          <p:cNvCxnSpPr>
            <a:cxnSpLocks/>
            <a:endCxn id="30" idx="1"/>
          </p:cNvCxnSpPr>
          <p:nvPr/>
        </p:nvCxnSpPr>
        <p:spPr>
          <a:xfrm>
            <a:off x="1849348" y="4993239"/>
            <a:ext cx="5347890" cy="957887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76DDE07-38D9-A647-D39F-729F08A3C373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4920057" y="4911079"/>
            <a:ext cx="2333498" cy="1058206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7B36B1D-A52E-8DC0-20C3-DC938CA9B431}"/>
              </a:ext>
            </a:extLst>
          </p:cNvPr>
          <p:cNvSpPr txBox="1"/>
          <p:nvPr/>
        </p:nvSpPr>
        <p:spPr>
          <a:xfrm>
            <a:off x="7197238" y="5766460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sekundäre Myelofibrose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163515D-9912-B6AF-D1B4-A9E0C6AB10BB}"/>
              </a:ext>
            </a:extLst>
          </p:cNvPr>
          <p:cNvCxnSpPr>
            <a:cxnSpLocks/>
          </p:cNvCxnSpPr>
          <p:nvPr/>
        </p:nvCxnSpPr>
        <p:spPr>
          <a:xfrm>
            <a:off x="8384354" y="4468500"/>
            <a:ext cx="894302" cy="0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084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C7607-C9BF-6F16-33BD-6DAEB6885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Myeloproliferativen</a:t>
            </a:r>
            <a:r>
              <a:rPr lang="en-US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Neoplasien</a:t>
            </a:r>
            <a:r>
              <a:rPr lang="en-US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(MPN)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665A-7831-E1FA-A4AF-4814DFF0C5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Erkrankung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der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hämatopoetischen</a:t>
            </a:r>
            <a:r>
              <a:rPr lang="en-US" sz="2400" dirty="0"/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Stammzelle</a:t>
            </a:r>
            <a:endParaRPr lang="en-US" sz="240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err="1"/>
              <a:t>k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lonale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Hämatopoese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deregulierte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zumeist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gesteigerte</a:t>
            </a:r>
            <a:r>
              <a:rPr lang="en-US" sz="2000" dirty="0"/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Bildung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von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Blutzellen</a:t>
            </a:r>
            <a:endParaRPr lang="en-US" sz="200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Milzvergrößerung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Splenomegalie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err="1"/>
              <a:t>g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esteigertes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Thromboserisiko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Venen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und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Arterien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Ausbildung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einer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Knochenmarkfibrose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mit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reduzierter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Blutbildung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err="1"/>
              <a:t>g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esteigertes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Leukämierisiko</a:t>
            </a:r>
            <a:endParaRPr lang="en-US" sz="240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US" sz="240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28F028-B114-5472-E88D-4EDCC3FC6C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6629B-5517-0A4F-8F5A-29A4F56E2B60}" type="slidenum">
              <a:rPr lang="de-DE" smtClean="0"/>
              <a:pPr/>
              <a:t>8</a:t>
            </a:fld>
            <a:r>
              <a:rPr lang="de-DE" dirty="0"/>
              <a:t> </a:t>
            </a:r>
            <a:r>
              <a:rPr lang="de-DE" dirty="0">
                <a:solidFill>
                  <a:schemeClr val="accent5"/>
                </a:solidFill>
              </a:rPr>
              <a:t>|</a:t>
            </a:r>
            <a:r>
              <a:rPr lang="de-DE" dirty="0">
                <a:solidFill>
                  <a:srgbClr val="BE0028"/>
                </a:solidFill>
              </a:rPr>
              <a:t> </a:t>
            </a:r>
            <a:r>
              <a:rPr lang="de-DE" sz="1100" b="0" dirty="0"/>
              <a:t>10. Patient*innen- und Angehörigen-Forum</a:t>
            </a:r>
            <a:r>
              <a:rPr lang="de-DE" sz="1100" dirty="0"/>
              <a:t>– Freiburg – </a:t>
            </a:r>
            <a:r>
              <a:rPr lang="de-DE" dirty="0"/>
              <a:t>23. November 2024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8942C6F-F715-79E8-A9B0-C3FECB461159}"/>
              </a:ext>
            </a:extLst>
          </p:cNvPr>
          <p:cNvSpPr>
            <a:spLocks noGrp="1"/>
          </p:cNvSpPr>
          <p:nvPr>
            <p:ph type="subTitle" idx="11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k</a:t>
            </a:r>
            <a:r>
              <a:rPr lang="en-US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linische</a:t>
            </a:r>
            <a:r>
              <a:rPr lang="en-US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Gemeinsamkeiten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507B7C-56E8-D13A-9AA8-D99D7F015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4249" y="5877919"/>
            <a:ext cx="1729163" cy="47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4040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BF187-6A12-4083-4E52-EF230CAFD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>
                <a:latin typeface="Arial" panose="020B0604020202020204" pitchFamily="34" charset="0"/>
                <a:ea typeface="ＭＳ Ｐゴシック" panose="020B0600070205080204" pitchFamily="34" charset="-128"/>
              </a:rPr>
              <a:t>Grundsätzliche Behandlungsstrategie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C1E10-C48F-D7F9-B752-A515492E3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034" y="1547205"/>
            <a:ext cx="9953627" cy="440372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de-DE" altLang="de-DE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exakte Diagnose: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e-DE" altLang="de-DE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Anamnese  = Krankengeschichte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e-DE" altLang="de-DE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körperliche Untersuchung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e-DE" altLang="de-DE" sz="2000" dirty="0">
                <a:ea typeface="ＭＳ Ｐゴシック" panose="020B0600070205080204" pitchFamily="34" charset="-128"/>
              </a:rPr>
              <a:t>Blutbild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e-DE" altLang="de-DE" sz="2000" dirty="0">
                <a:ea typeface="ＭＳ Ｐゴシック" panose="020B0600070205080204" pitchFamily="34" charset="-128"/>
              </a:rPr>
              <a:t>Labor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e-DE" altLang="de-DE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Knochenmarkpun</a:t>
            </a:r>
            <a:r>
              <a:rPr lang="de-DE" altLang="de-DE" sz="2000" dirty="0">
                <a:ea typeface="ＭＳ Ｐゴシック" panose="020B0600070205080204" pitchFamily="34" charset="-128"/>
              </a:rPr>
              <a:t>ktion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e-DE" altLang="de-DE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molekulare Diagnostik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e-DE" altLang="de-DE" sz="2000" dirty="0">
                <a:ea typeface="ＭＳ Ｐゴシック" panose="020B0600070205080204" pitchFamily="34" charset="-128"/>
              </a:rPr>
              <a:t>Zytogenetik</a:t>
            </a:r>
            <a:endParaRPr lang="de-DE" altLang="de-DE" sz="20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de-DE" altLang="de-DE" sz="2000" dirty="0">
                <a:ea typeface="ＭＳ Ｐゴシック" panose="020B0600070205080204" pitchFamily="34" charset="-128"/>
              </a:rPr>
              <a:t>ggf. weitere Untersuchungen</a:t>
            </a:r>
          </a:p>
          <a:p>
            <a:pPr marL="540000" lvl="2" indent="0">
              <a:buNone/>
            </a:pPr>
            <a:endParaRPr lang="de-DE" altLang="de-DE" sz="20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de-DE" altLang="de-DE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Risikostratifikation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e-DE" altLang="de-DE" sz="2000" dirty="0">
                <a:ea typeface="ＭＳ Ｐゴシック" panose="020B0600070205080204" pitchFamily="34" charset="-128"/>
              </a:rPr>
              <a:t>individuelle </a:t>
            </a:r>
            <a:r>
              <a:rPr lang="de-DE" altLang="de-DE" sz="2000" dirty="0" err="1">
                <a:ea typeface="ＭＳ Ｐゴシック" panose="020B0600070205080204" pitchFamily="34" charset="-128"/>
              </a:rPr>
              <a:t>Characteristika</a:t>
            </a:r>
            <a:r>
              <a:rPr lang="de-DE" altLang="de-DE" sz="2000" dirty="0">
                <a:ea typeface="ＭＳ Ｐゴシック" panose="020B0600070205080204" pitchFamily="34" charset="-128"/>
              </a:rPr>
              <a:t> des Patienten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e-DE" altLang="de-DE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Scores </a:t>
            </a:r>
          </a:p>
          <a:p>
            <a:pPr marL="0" indent="0">
              <a:buNone/>
            </a:pPr>
            <a:endParaRPr lang="de-DE" altLang="de-DE" sz="24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0" lvl="1" indent="0">
              <a:buFont typeface="Arial" panose="020B0604020202020204" pitchFamily="34" charset="0"/>
              <a:buNone/>
            </a:pPr>
            <a:endParaRPr lang="de-DE" altLang="de-DE" sz="24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0BF59-0228-5ADA-A0BA-31F2F2B65B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6629B-5517-0A4F-8F5A-29A4F56E2B60}" type="slidenum">
              <a:rPr lang="de-DE" smtClean="0"/>
              <a:pPr/>
              <a:t>9</a:t>
            </a:fld>
            <a:r>
              <a:rPr lang="de-DE" dirty="0"/>
              <a:t> </a:t>
            </a:r>
            <a:r>
              <a:rPr lang="de-DE" dirty="0">
                <a:solidFill>
                  <a:schemeClr val="accent5"/>
                </a:solidFill>
              </a:rPr>
              <a:t>|</a:t>
            </a:r>
            <a:r>
              <a:rPr lang="de-DE" dirty="0">
                <a:solidFill>
                  <a:srgbClr val="BE0028"/>
                </a:solidFill>
              </a:rPr>
              <a:t> </a:t>
            </a:r>
            <a:r>
              <a:rPr lang="de-DE" sz="1100" b="0" dirty="0"/>
              <a:t>10. Patient*innen- und Angehörigen-Forum</a:t>
            </a:r>
            <a:r>
              <a:rPr lang="de-DE" sz="1100" dirty="0"/>
              <a:t>– Freiburg – </a:t>
            </a:r>
            <a:r>
              <a:rPr lang="de-DE" dirty="0"/>
              <a:t>23. November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92B3F3-74DD-EA96-0782-F7D265281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4249" y="5877919"/>
            <a:ext cx="1729163" cy="47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79987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UKF 1">
      <a:dk1>
        <a:srgbClr val="000000"/>
      </a:dk1>
      <a:lt1>
        <a:srgbClr val="FFFFFF"/>
      </a:lt1>
      <a:dk2>
        <a:srgbClr val="AABEC8"/>
      </a:dk2>
      <a:lt2>
        <a:srgbClr val="C8C8C8"/>
      </a:lt2>
      <a:accent1>
        <a:srgbClr val="9BBE46"/>
      </a:accent1>
      <a:accent2>
        <a:srgbClr val="004899"/>
      </a:accent2>
      <a:accent3>
        <a:srgbClr val="F5AF32"/>
      </a:accent3>
      <a:accent4>
        <a:srgbClr val="00AAAA"/>
      </a:accent4>
      <a:accent5>
        <a:srgbClr val="BE0028"/>
      </a:accent5>
      <a:accent6>
        <a:srgbClr val="E64641"/>
      </a:accent6>
      <a:hlink>
        <a:srgbClr val="AA4B59"/>
      </a:hlink>
      <a:folHlink>
        <a:srgbClr val="8782A5"/>
      </a:folHlink>
    </a:clrScheme>
    <a:fontScheme name="UKF">
      <a:majorFont>
        <a:latin typeface="Segoe UI Black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Gruen">
      <a:srgbClr val="9BBE46"/>
    </a:custClr>
    <a:custClr name="Signalblau">
      <a:srgbClr val="004899"/>
    </a:custClr>
    <a:custClr name="Hellblau">
      <a:srgbClr val="28B4E6"/>
    </a:custClr>
    <a:custClr name="Universitaetsrot">
      <a:srgbClr val="BE0028"/>
    </a:custClr>
    <a:custClr name="Dunkelrot">
      <a:srgbClr val="AA4B5A"/>
    </a:custClr>
    <a:custClr name="Warmrot">
      <a:srgbClr val="E64641"/>
    </a:custClr>
    <a:custClr name="Sonnengelb">
      <a:srgbClr val="F5AF32"/>
    </a:custClr>
    <a:custClr name="Traube">
      <a:srgbClr val="8C7DC8"/>
    </a:custClr>
    <a:custClr name="Tuerkis">
      <a:srgbClr val="00AAAA"/>
    </a:custClr>
    <a:custClr name="Grau">
      <a:srgbClr val="AABEC8"/>
    </a:custClr>
    <a:custClr name="Silbergrau">
      <a:srgbClr val="C8C8C8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1111</Words>
  <Application>Microsoft Macintosh PowerPoint</Application>
  <PresentationFormat>Widescreen</PresentationFormat>
  <Paragraphs>239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Helvetica</vt:lpstr>
      <vt:lpstr>Segoe UI</vt:lpstr>
      <vt:lpstr>Segoe UI Light</vt:lpstr>
      <vt:lpstr>Symbol</vt:lpstr>
      <vt:lpstr>Wingdings</vt:lpstr>
      <vt:lpstr>Office</vt:lpstr>
      <vt:lpstr>Myeloproliferative Neoplasien (MPN) 10. Patient*innen- und Angehörigen-Forum</vt:lpstr>
      <vt:lpstr>Einführungsvortrag</vt:lpstr>
      <vt:lpstr>PowerPoint Presentation</vt:lpstr>
      <vt:lpstr>Blutbildung im Knochenmark (Hämatopoese)</vt:lpstr>
      <vt:lpstr>PowerPoint Presentation</vt:lpstr>
      <vt:lpstr>BCR::ABL1 –ve Myeloproliferative Neoplasien (MPN)</vt:lpstr>
      <vt:lpstr>Myeloproliferative Neoplasien (MPN)</vt:lpstr>
      <vt:lpstr>Myeloproliferativen Neoplasien (MPN)</vt:lpstr>
      <vt:lpstr>Grundsätzliche Behandlungsstrategie</vt:lpstr>
      <vt:lpstr>Grundsätzliche Behandlungsstrategie</vt:lpstr>
      <vt:lpstr>Essentielle Thrombozythämie (ET)</vt:lpstr>
      <vt:lpstr>Essentielle Thrombozythämie (ET)</vt:lpstr>
      <vt:lpstr>Essentielle Thrombozythämie (ET)</vt:lpstr>
      <vt:lpstr>Polycythaemia vera (PV)</vt:lpstr>
      <vt:lpstr>Polycythaemia vera (PV)</vt:lpstr>
      <vt:lpstr>Polycythaemia vera (PV)</vt:lpstr>
      <vt:lpstr>Primäre Myelofibrose (PMF)</vt:lpstr>
      <vt:lpstr>Primäre Myelofibrose (PMF)</vt:lpstr>
      <vt:lpstr>Primäre Myelofibrose (PMF)</vt:lpstr>
      <vt:lpstr>Chronische myeloische Leukämie (CML)</vt:lpstr>
      <vt:lpstr>Chronische myeloische Leukämie (CML)</vt:lpstr>
      <vt:lpstr>Vielen Dank!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Susann Hillig (Ketchum)</dc:creator>
  <cp:lastModifiedBy>Heike L. Pahl</cp:lastModifiedBy>
  <cp:revision>141</cp:revision>
  <dcterms:created xsi:type="dcterms:W3CDTF">2023-05-23T12:19:29Z</dcterms:created>
  <dcterms:modified xsi:type="dcterms:W3CDTF">2024-11-22T11:37:46Z</dcterms:modified>
</cp:coreProperties>
</file>